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5"/>
    <p:sldMasterId id="2147483707" r:id="rId6"/>
    <p:sldMasterId id="2147483708" r:id="rId7"/>
    <p:sldMasterId id="2147483709" r:id="rId8"/>
    <p:sldMasterId id="214748371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Lst>
  <p:sldSz cy="6858000" cx="9144000"/>
  <p:notesSz cx="6858000" cy="9144000"/>
  <p:embeddedFontLst>
    <p:embeddedFont>
      <p:font typeface="Roboto"/>
      <p:regular r:id="rId158"/>
      <p:bold r:id="rId159"/>
      <p:italic r:id="rId160"/>
      <p:boldItalic r:id="rId161"/>
    </p:embeddedFont>
    <p:embeddedFont>
      <p:font typeface="Tahoma"/>
      <p:regular r:id="rId162"/>
      <p:bold r:id="rId1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DAAC12-D953-40B2-8722-5E03D96C6237}">
  <a:tblStyle styleId="{CFDAAC12-D953-40B2-8722-5E03D96C623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9.xml"/><Relationship Id="rId4" Type="http://schemas.openxmlformats.org/officeDocument/2006/relationships/tableStyles" Target="tableStyle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163" Type="http://schemas.openxmlformats.org/officeDocument/2006/relationships/font" Target="fonts/Tahoma-bold.fntdata"/><Relationship Id="rId162" Type="http://schemas.openxmlformats.org/officeDocument/2006/relationships/font" Target="fonts/Tahoma-regular.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boldItalic.fntdata"/><Relationship Id="rId54" Type="http://schemas.openxmlformats.org/officeDocument/2006/relationships/slide" Target="slides/slide44.xml"/><Relationship Id="rId160" Type="http://schemas.openxmlformats.org/officeDocument/2006/relationships/font" Target="fonts/Roboto-italic.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bold.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Roboto-regular.fntdata"/><Relationship Id="rId157" Type="http://schemas.openxmlformats.org/officeDocument/2006/relationships/slide" Target="slides/slide147.xml"/><Relationship Id="rId156" Type="http://schemas.openxmlformats.org/officeDocument/2006/relationships/slide" Target="slides/slide146.xml"/><Relationship Id="rId155"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6" name="Google Shape;1346;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7" name="Google Shape;1367;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4" name="Google Shape;1374;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4" name="Google Shape;1384;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396" name="Google Shape;139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7" name="Google Shape;1397;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07" name="Google Shape;1407;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8" name="Google Shape;1408;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6" name="Google Shape;1416;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9" name="Google Shape;1429;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9" name="Google Shape;1439;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52" name="Google Shape;145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3" name="Google Shape;1453;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60" name="Google Shape;1460;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1" name="Google Shape;1461;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70" name="Google Shape;1470;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1" name="Google Shape;1471;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82" name="Google Shape;1482;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92" name="Google Shape;1492;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3" name="Google Shape;1493;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503" name="Google Shape;150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4" name="Google Shape;1504;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5" name="Google Shape;151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6" name="Google Shape;1526;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4" name="Google Shape;1534;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3" name="Google Shape;1543;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4" name="Google Shape;1564;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1" name="Google Shape;1571;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7" name="Google Shape;1577;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4" name="Google Shape;1584;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8" name="Google Shape;1608;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4" name="Google Shape;1614;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2" name="Google Shape;1652;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8" name="Google Shape;1658;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4" name="Google Shape;1664;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6" name="Google Shape;168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5" name="Google Shape;1695;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6" name="Google Shape;1716;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2" name="Google Shape;173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9" name="Google Shape;1739;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7" name="Google Shape;1747;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4" name="Google Shape;175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26" name="Google Shape;82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7" name="Google Shape;82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35" name="Google Shape;83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62" name="Google Shape;86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3" name="Google Shape;86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88" name="Google Shape;88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 name="Google Shape;889;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96" name="Google Shape;89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7" name="Google Shape;897;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903" name="Google Shape;90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4" name="Google Shape;90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2" name="Google Shape;122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50" name="Google Shape;125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1" name="Google Shape;125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60" name="Google Shape;1260;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1" name="Google Shape;1261;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70" name="Google Shape;1270;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1" name="Google Shape;1271;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83" name="Google Shape;128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4" name="Google Shape;128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25" name="Google Shape;1325;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6" name="Google Shape;1326;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8" name="Google Shape;1338;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0"/>
            <a:ext cx="9144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762" y="0"/>
            <a:ext cx="9139239" cy="4572001"/>
          </a:xfrm>
          <a:custGeom>
            <a:rect b="b" l="l" r="r" t="t"/>
            <a:pathLst>
              <a:path extrusionOk="0" h="4572001" w="9139239">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342900" y="4960137"/>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6457950" y="4960137"/>
            <a:ext cx="24003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600"/>
              <a:buNone/>
              <a:defRPr sz="1600">
                <a:solidFill>
                  <a:srgbClr val="0C0C0C"/>
                </a:solidFill>
              </a:defRPr>
            </a:lvl1pPr>
            <a:lvl2pPr lvl="1" algn="ctr">
              <a:lnSpc>
                <a:spcPct val="90000"/>
              </a:lnSpc>
              <a:spcBef>
                <a:spcPts val="200"/>
              </a:spcBef>
              <a:spcAft>
                <a:spcPts val="0"/>
              </a:spcAft>
              <a:buSzPts val="1600"/>
              <a:buNone/>
              <a:defRPr sz="1600"/>
            </a:lvl2pPr>
            <a:lvl3pPr lvl="2" algn="ctr">
              <a:lnSpc>
                <a:spcPct val="90000"/>
              </a:lnSpc>
              <a:spcBef>
                <a:spcPts val="400"/>
              </a:spcBef>
              <a:spcAft>
                <a:spcPts val="0"/>
              </a:spcAft>
              <a:buSzPts val="1600"/>
              <a:buNone/>
              <a:defRPr sz="1600"/>
            </a:lvl3pPr>
            <a:lvl4pPr lvl="3" algn="ctr">
              <a:lnSpc>
                <a:spcPct val="90000"/>
              </a:lnSpc>
              <a:spcBef>
                <a:spcPts val="400"/>
              </a:spcBef>
              <a:spcAft>
                <a:spcPts val="0"/>
              </a:spcAft>
              <a:buSzPts val="1600"/>
              <a:buNone/>
              <a:defRPr sz="1600"/>
            </a:lvl4pPr>
            <a:lvl5pPr lvl="4" algn="ctr">
              <a:lnSpc>
                <a:spcPct val="90000"/>
              </a:lnSpc>
              <a:spcBef>
                <a:spcPts val="400"/>
              </a:spcBef>
              <a:spcAft>
                <a:spcPts val="0"/>
              </a:spcAft>
              <a:buSzPts val="1600"/>
              <a:buNone/>
              <a:defRPr sz="1600"/>
            </a:lvl5pPr>
            <a:lvl6pPr lvl="5" algn="ctr">
              <a:lnSpc>
                <a:spcPct val="90000"/>
              </a:lnSpc>
              <a:spcBef>
                <a:spcPts val="400"/>
              </a:spcBef>
              <a:spcAft>
                <a:spcPts val="0"/>
              </a:spcAft>
              <a:buSzPts val="1600"/>
              <a:buNone/>
              <a:defRPr sz="1600"/>
            </a:lvl6pPr>
            <a:lvl7pPr lvl="6" algn="ctr">
              <a:lnSpc>
                <a:spcPct val="90000"/>
              </a:lnSpc>
              <a:spcBef>
                <a:spcPts val="400"/>
              </a:spcBef>
              <a:spcAft>
                <a:spcPts val="0"/>
              </a:spcAft>
              <a:buSzPts val="1600"/>
              <a:buNone/>
              <a:defRPr sz="1600"/>
            </a:lvl7pPr>
            <a:lvl8pPr lvl="7" algn="ctr">
              <a:lnSpc>
                <a:spcPct val="90000"/>
              </a:lnSpc>
              <a:spcBef>
                <a:spcPts val="400"/>
              </a:spcBef>
              <a:spcAft>
                <a:spcPts val="0"/>
              </a:spcAft>
              <a:buSzPts val="1600"/>
              <a:buNone/>
              <a:defRPr sz="1600"/>
            </a:lvl8pPr>
            <a:lvl9pPr lvl="8" algn="ctr">
              <a:lnSpc>
                <a:spcPct val="90000"/>
              </a:lnSpc>
              <a:spcBef>
                <a:spcPts val="400"/>
              </a:spcBef>
              <a:spcAft>
                <a:spcPts val="400"/>
              </a:spcAft>
              <a:buSzPts val="1600"/>
              <a:buNone/>
              <a:defRPr sz="1600"/>
            </a:lvl9pPr>
          </a:lstStyle>
          <a:p/>
        </p:txBody>
      </p:sp>
      <p:sp>
        <p:nvSpPr>
          <p:cNvPr id="21" name="Google Shape;21;p2"/>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4" name="Google Shape;24;p2"/>
          <p:cNvCxnSpPr/>
          <p:nvPr/>
        </p:nvCxnSpPr>
        <p:spPr>
          <a:xfrm rot="10800000">
            <a:off x="6290132"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1"/>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12"/>
          <p:cNvSpPr txBox="1"/>
          <p:nvPr>
            <p:ph type="title"/>
          </p:nvPr>
        </p:nvSpPr>
        <p:spPr>
          <a:xfrm>
            <a:off x="768096" y="471509"/>
            <a:ext cx="329184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2"/>
          <p:cNvSpPr txBox="1"/>
          <p:nvPr>
            <p:ph idx="1" type="body"/>
          </p:nvPr>
        </p:nvSpPr>
        <p:spPr>
          <a:xfrm>
            <a:off x="4286250" y="822960"/>
            <a:ext cx="4258818" cy="5184648"/>
          </a:xfrm>
          <a:prstGeom prst="rect">
            <a:avLst/>
          </a:prstGeom>
          <a:noFill/>
          <a:ln>
            <a:noFill/>
          </a:ln>
        </p:spPr>
        <p:txBody>
          <a:bodyPr anchorCtr="0" anchor="t" bIns="45700" lIns="45700" spcFirstLastPara="1" rIns="45700" wrap="square" tIns="45700">
            <a:normAutofit/>
          </a:bodyPr>
          <a:lstStyle>
            <a:lvl1pPr indent="-355600" lvl="0" marL="457200" algn="l">
              <a:lnSpc>
                <a:spcPct val="90000"/>
              </a:lnSpc>
              <a:spcBef>
                <a:spcPts val="1200"/>
              </a:spcBef>
              <a:spcAft>
                <a:spcPts val="0"/>
              </a:spcAft>
              <a:buSzPts val="2000"/>
              <a:buChar char=" "/>
              <a:defRPr sz="2000"/>
            </a:lvl1pPr>
            <a:lvl2pPr indent="-330200" lvl="1" marL="914400" algn="l">
              <a:lnSpc>
                <a:spcPct val="90000"/>
              </a:lnSpc>
              <a:spcBef>
                <a:spcPts val="200"/>
              </a:spcBef>
              <a:spcAft>
                <a:spcPts val="0"/>
              </a:spcAft>
              <a:buSzPts val="1600"/>
              <a:buChar char="🢝"/>
              <a:defRPr sz="1600"/>
            </a:lvl2pPr>
            <a:lvl3pPr indent="-304800" lvl="2" marL="1371600" algn="l">
              <a:lnSpc>
                <a:spcPct val="90000"/>
              </a:lnSpc>
              <a:spcBef>
                <a:spcPts val="400"/>
              </a:spcBef>
              <a:spcAft>
                <a:spcPts val="0"/>
              </a:spcAft>
              <a:buSzPts val="1200"/>
              <a:buChar char="🢝"/>
              <a:defRPr sz="1200"/>
            </a:lvl3pPr>
            <a:lvl4pPr indent="-304800" lvl="3" marL="1828800" algn="l">
              <a:lnSpc>
                <a:spcPct val="90000"/>
              </a:lnSpc>
              <a:spcBef>
                <a:spcPts val="400"/>
              </a:spcBef>
              <a:spcAft>
                <a:spcPts val="0"/>
              </a:spcAft>
              <a:buSzPts val="1200"/>
              <a:buChar char="🢝"/>
              <a:defRPr sz="1200"/>
            </a:lvl4pPr>
            <a:lvl5pPr indent="-304800" lvl="4" marL="2286000" algn="l">
              <a:lnSpc>
                <a:spcPct val="90000"/>
              </a:lnSpc>
              <a:spcBef>
                <a:spcPts val="400"/>
              </a:spcBef>
              <a:spcAft>
                <a:spcPts val="0"/>
              </a:spcAft>
              <a:buSzPts val="1200"/>
              <a:buChar char="🢝"/>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91" name="Google Shape;91;p12"/>
          <p:cNvSpPr txBox="1"/>
          <p:nvPr>
            <p:ph idx="2" type="body"/>
          </p:nvPr>
        </p:nvSpPr>
        <p:spPr>
          <a:xfrm>
            <a:off x="768096" y="2257506"/>
            <a:ext cx="329184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2" name="Google Shape;92;p12"/>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5" name="Shape 95"/>
        <p:cNvGrpSpPr/>
        <p:nvPr/>
      </p:nvGrpSpPr>
      <p:grpSpPr>
        <a:xfrm>
          <a:off x="0" y="0"/>
          <a:ext cx="0" cy="0"/>
          <a:chOff x="0" y="0"/>
          <a:chExt cx="0" cy="0"/>
        </a:xfrm>
      </p:grpSpPr>
      <p:sp>
        <p:nvSpPr>
          <p:cNvPr id="96" name="Google Shape;96;p13"/>
          <p:cNvSpPr txBox="1"/>
          <p:nvPr>
            <p:ph type="title"/>
          </p:nvPr>
        </p:nvSpPr>
        <p:spPr>
          <a:xfrm>
            <a:off x="342900" y="4960138"/>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3"/>
          <p:cNvSpPr/>
          <p:nvPr>
            <p:ph idx="2" type="pic"/>
          </p:nvPr>
        </p:nvSpPr>
        <p:spPr>
          <a:xfrm>
            <a:off x="0" y="-1"/>
            <a:ext cx="9141714" cy="4572000"/>
          </a:xfrm>
          <a:prstGeom prst="rect">
            <a:avLst/>
          </a:prstGeom>
          <a:solidFill>
            <a:srgbClr val="76CEEF"/>
          </a:solidFill>
          <a:ln>
            <a:noFill/>
          </a:ln>
        </p:spPr>
      </p:sp>
      <p:sp>
        <p:nvSpPr>
          <p:cNvPr id="98" name="Google Shape;98;p13"/>
          <p:cNvSpPr txBox="1"/>
          <p:nvPr>
            <p:ph idx="1" type="body"/>
          </p:nvPr>
        </p:nvSpPr>
        <p:spPr>
          <a:xfrm>
            <a:off x="6457950" y="4960138"/>
            <a:ext cx="24003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600"/>
              <a:buNone/>
              <a:defRPr sz="1600">
                <a:solidFill>
                  <a:srgbClr val="0C0C0C"/>
                </a:solidFill>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750"/>
              <a:buNone/>
              <a:defRPr sz="750"/>
            </a:lvl4pPr>
            <a:lvl5pPr indent="-228600" lvl="4" marL="2286000" algn="l">
              <a:lnSpc>
                <a:spcPct val="90000"/>
              </a:lnSpc>
              <a:spcBef>
                <a:spcPts val="400"/>
              </a:spcBef>
              <a:spcAft>
                <a:spcPts val="0"/>
              </a:spcAft>
              <a:buSzPts val="750"/>
              <a:buNone/>
              <a:defRPr sz="750"/>
            </a:lvl5pPr>
            <a:lvl6pPr indent="-228600" lvl="5" marL="2743200" algn="l">
              <a:lnSpc>
                <a:spcPct val="90000"/>
              </a:lnSpc>
              <a:spcBef>
                <a:spcPts val="400"/>
              </a:spcBef>
              <a:spcAft>
                <a:spcPts val="0"/>
              </a:spcAft>
              <a:buSzPts val="750"/>
              <a:buNone/>
              <a:defRPr sz="750"/>
            </a:lvl6pPr>
            <a:lvl7pPr indent="-228600" lvl="6" marL="3200400" algn="l">
              <a:lnSpc>
                <a:spcPct val="90000"/>
              </a:lnSpc>
              <a:spcBef>
                <a:spcPts val="400"/>
              </a:spcBef>
              <a:spcAft>
                <a:spcPts val="0"/>
              </a:spcAft>
              <a:buSzPts val="750"/>
              <a:buNone/>
              <a:defRPr sz="750"/>
            </a:lvl7pPr>
            <a:lvl8pPr indent="-228600" lvl="7" marL="3657600" algn="l">
              <a:lnSpc>
                <a:spcPct val="90000"/>
              </a:lnSpc>
              <a:spcBef>
                <a:spcPts val="400"/>
              </a:spcBef>
              <a:spcAft>
                <a:spcPts val="0"/>
              </a:spcAft>
              <a:buSzPts val="750"/>
              <a:buNone/>
              <a:defRPr sz="750"/>
            </a:lvl8pPr>
            <a:lvl9pPr indent="-228600" lvl="8" marL="4114800" algn="l">
              <a:lnSpc>
                <a:spcPct val="90000"/>
              </a:lnSpc>
              <a:spcBef>
                <a:spcPts val="400"/>
              </a:spcBef>
              <a:spcAft>
                <a:spcPts val="400"/>
              </a:spcAft>
              <a:buSzPts val="750"/>
              <a:buNone/>
              <a:defRPr sz="750"/>
            </a:lvl9pPr>
          </a:lstStyle>
          <a:p/>
        </p:txBody>
      </p:sp>
      <p:sp>
        <p:nvSpPr>
          <p:cNvPr id="99" name="Google Shape;99;p13"/>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3"/>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2" name="Google Shape;102;p13"/>
          <p:cNvCxnSpPr/>
          <p:nvPr/>
        </p:nvCxnSpPr>
        <p:spPr>
          <a:xfrm rot="10800000">
            <a:off x="6290132"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3" name="Shape 103"/>
        <p:cNvGrpSpPr/>
        <p:nvPr/>
      </p:nvGrpSpPr>
      <p:grpSpPr>
        <a:xfrm>
          <a:off x="0" y="0"/>
          <a:ext cx="0" cy="0"/>
          <a:chOff x="0" y="0"/>
          <a:chExt cx="0" cy="0"/>
        </a:xfrm>
      </p:grpSpPr>
      <p:sp>
        <p:nvSpPr>
          <p:cNvPr id="104" name="Google Shape;104;p1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4"/>
          <p:cNvSpPr txBox="1"/>
          <p:nvPr>
            <p:ph idx="1" type="body"/>
          </p:nvPr>
        </p:nvSpPr>
        <p:spPr>
          <a:xfrm rot="5400000">
            <a:off x="2401444" y="652653"/>
            <a:ext cx="4023360" cy="729005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6" name="Google Shape;106;p14"/>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9" name="Shape 109"/>
        <p:cNvGrpSpPr/>
        <p:nvPr/>
      </p:nvGrpSpPr>
      <p:grpSpPr>
        <a:xfrm>
          <a:off x="0" y="0"/>
          <a:ext cx="0" cy="0"/>
          <a:chOff x="0" y="0"/>
          <a:chExt cx="0" cy="0"/>
        </a:xfrm>
      </p:grpSpPr>
      <p:sp>
        <p:nvSpPr>
          <p:cNvPr id="110" name="Google Shape;110;p15"/>
          <p:cNvSpPr txBox="1"/>
          <p:nvPr>
            <p:ph type="title"/>
          </p:nvPr>
        </p:nvSpPr>
        <p:spPr>
          <a:xfrm rot="5400000">
            <a:off x="4824414" y="2481263"/>
            <a:ext cx="5410200" cy="1971675"/>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5"/>
          <p:cNvSpPr txBox="1"/>
          <p:nvPr>
            <p:ph idx="1" type="body"/>
          </p:nvPr>
        </p:nvSpPr>
        <p:spPr>
          <a:xfrm rot="5400000">
            <a:off x="881064" y="623888"/>
            <a:ext cx="5410200" cy="568642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5"/>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15" name="Google Shape;115;p15"/>
          <p:cNvCxnSpPr/>
          <p:nvPr/>
        </p:nvCxnSpPr>
        <p:spPr>
          <a:xfrm rot="10800000">
            <a:off x="7543800" y="173563"/>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7" name="Shape 137"/>
        <p:cNvGrpSpPr/>
        <p:nvPr/>
      </p:nvGrpSpPr>
      <p:grpSpPr>
        <a:xfrm>
          <a:off x="0" y="0"/>
          <a:ext cx="0" cy="0"/>
          <a:chOff x="0" y="0"/>
          <a:chExt cx="0" cy="0"/>
        </a:xfrm>
      </p:grpSpPr>
      <p:sp>
        <p:nvSpPr>
          <p:cNvPr id="138" name="Google Shape;138;p17"/>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 name="Google Shape;139;p17"/>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40" name="Google Shape;140;p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3" name="Shape 143"/>
        <p:cNvGrpSpPr/>
        <p:nvPr/>
      </p:nvGrpSpPr>
      <p:grpSpPr>
        <a:xfrm>
          <a:off x="0" y="0"/>
          <a:ext cx="0" cy="0"/>
          <a:chOff x="0" y="0"/>
          <a:chExt cx="0" cy="0"/>
        </a:xfrm>
      </p:grpSpPr>
      <p:grpSp>
        <p:nvGrpSpPr>
          <p:cNvPr id="144" name="Google Shape;144;p18"/>
          <p:cNvGrpSpPr/>
          <p:nvPr/>
        </p:nvGrpSpPr>
        <p:grpSpPr>
          <a:xfrm>
            <a:off x="0" y="117475"/>
            <a:ext cx="9142413" cy="6738938"/>
            <a:chOff x="0" y="74"/>
            <a:chExt cx="5759" cy="4245"/>
          </a:xfrm>
        </p:grpSpPr>
        <p:sp>
          <p:nvSpPr>
            <p:cNvPr id="145" name="Google Shape;145;p18"/>
            <p:cNvSpPr/>
            <p:nvPr/>
          </p:nvSpPr>
          <p:spPr>
            <a:xfrm>
              <a:off x="432" y="4113"/>
              <a:ext cx="2208" cy="206"/>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46" name="Google Shape;146;p18"/>
            <p:cNvSpPr/>
            <p:nvPr/>
          </p:nvSpPr>
          <p:spPr>
            <a:xfrm>
              <a:off x="432" y="1536"/>
              <a:ext cx="5327"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47" name="Google Shape;147;p18"/>
            <p:cNvSpPr/>
            <p:nvPr/>
          </p:nvSpPr>
          <p:spPr>
            <a:xfrm>
              <a:off x="555"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48" name="Google Shape;148;p18"/>
            <p:cNvSpPr/>
            <p:nvPr/>
          </p:nvSpPr>
          <p:spPr>
            <a:xfrm>
              <a:off x="555"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49" name="Google Shape;149;p18"/>
            <p:cNvSpPr/>
            <p:nvPr/>
          </p:nvSpPr>
          <p:spPr>
            <a:xfrm>
              <a:off x="555"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0" name="Google Shape;150;p18"/>
            <p:cNvSpPr/>
            <p:nvPr/>
          </p:nvSpPr>
          <p:spPr>
            <a:xfrm>
              <a:off x="555" y="65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1" name="Google Shape;151;p18"/>
            <p:cNvSpPr/>
            <p:nvPr/>
          </p:nvSpPr>
          <p:spPr>
            <a:xfrm>
              <a:off x="555" y="79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2" name="Google Shape;152;p18"/>
            <p:cNvSpPr/>
            <p:nvPr/>
          </p:nvSpPr>
          <p:spPr>
            <a:xfrm>
              <a:off x="555" y="93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3" name="Google Shape;153;p18"/>
            <p:cNvSpPr/>
            <p:nvPr/>
          </p:nvSpPr>
          <p:spPr>
            <a:xfrm>
              <a:off x="555" y="108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4" name="Google Shape;154;p18"/>
            <p:cNvSpPr/>
            <p:nvPr/>
          </p:nvSpPr>
          <p:spPr>
            <a:xfrm>
              <a:off x="555" y="122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5" name="Google Shape;155;p18"/>
            <p:cNvSpPr/>
            <p:nvPr/>
          </p:nvSpPr>
          <p:spPr>
            <a:xfrm>
              <a:off x="555" y="137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156" name="Google Shape;156;p18"/>
            <p:cNvGrpSpPr/>
            <p:nvPr/>
          </p:nvGrpSpPr>
          <p:grpSpPr>
            <a:xfrm>
              <a:off x="2859" y="4202"/>
              <a:ext cx="2729" cy="41"/>
              <a:chOff x="2859" y="4202"/>
              <a:chExt cx="2729" cy="41"/>
            </a:xfrm>
          </p:grpSpPr>
          <p:sp>
            <p:nvSpPr>
              <p:cNvPr id="157" name="Google Shape;157;p18"/>
              <p:cNvSpPr/>
              <p:nvPr/>
            </p:nvSpPr>
            <p:spPr>
              <a:xfrm>
                <a:off x="285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8" name="Google Shape;158;p18"/>
              <p:cNvSpPr/>
              <p:nvPr/>
            </p:nvSpPr>
            <p:spPr>
              <a:xfrm>
                <a:off x="324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59" name="Google Shape;159;p18"/>
              <p:cNvSpPr/>
              <p:nvPr/>
            </p:nvSpPr>
            <p:spPr>
              <a:xfrm>
                <a:off x="362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0" name="Google Shape;160;p18"/>
              <p:cNvSpPr/>
              <p:nvPr/>
            </p:nvSpPr>
            <p:spPr>
              <a:xfrm>
                <a:off x="4011"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1" name="Google Shape;161;p18"/>
              <p:cNvSpPr/>
              <p:nvPr/>
            </p:nvSpPr>
            <p:spPr>
              <a:xfrm>
                <a:off x="4395"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2" name="Google Shape;162;p18"/>
              <p:cNvSpPr/>
              <p:nvPr/>
            </p:nvSpPr>
            <p:spPr>
              <a:xfrm>
                <a:off x="477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3" name="Google Shape;163;p18"/>
              <p:cNvSpPr/>
              <p:nvPr/>
            </p:nvSpPr>
            <p:spPr>
              <a:xfrm>
                <a:off x="516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4" name="Google Shape;164;p18"/>
              <p:cNvSpPr/>
              <p:nvPr/>
            </p:nvSpPr>
            <p:spPr>
              <a:xfrm>
                <a:off x="554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165" name="Google Shape;165;p18"/>
            <p:cNvSpPr/>
            <p:nvPr/>
          </p:nvSpPr>
          <p:spPr>
            <a:xfrm>
              <a:off x="555" y="50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166" name="Google Shape;166;p18"/>
            <p:cNvGrpSpPr/>
            <p:nvPr/>
          </p:nvGrpSpPr>
          <p:grpSpPr>
            <a:xfrm>
              <a:off x="0" y="2327"/>
              <a:ext cx="1203" cy="1203"/>
              <a:chOff x="0" y="2327"/>
              <a:chExt cx="1203" cy="1203"/>
            </a:xfrm>
          </p:grpSpPr>
          <p:sp>
            <p:nvSpPr>
              <p:cNvPr id="167" name="Google Shape;167;p18"/>
              <p:cNvSpPr/>
              <p:nvPr/>
            </p:nvSpPr>
            <p:spPr>
              <a:xfrm>
                <a:off x="0" y="2394"/>
                <a:ext cx="443" cy="1033"/>
              </a:xfrm>
              <a:custGeom>
                <a:rect b="b" l="l" r="r" t="t"/>
                <a:pathLst>
                  <a:path extrusionOk="0" h="1033" w="44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8" name="Google Shape;168;p18"/>
              <p:cNvSpPr/>
              <p:nvPr/>
            </p:nvSpPr>
            <p:spPr>
              <a:xfrm>
                <a:off x="379" y="2327"/>
                <a:ext cx="824" cy="1203"/>
              </a:xfrm>
              <a:custGeom>
                <a:rect b="b" l="l" r="r" t="t"/>
                <a:pathLst>
                  <a:path extrusionOk="0" h="1203" w="824">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69" name="Google Shape;169;p18"/>
              <p:cNvSpPr/>
              <p:nvPr/>
            </p:nvSpPr>
            <p:spPr>
              <a:xfrm>
                <a:off x="530" y="2834"/>
                <a:ext cx="63" cy="73"/>
              </a:xfrm>
              <a:custGeom>
                <a:rect b="b" l="l" r="r" t="t"/>
                <a:pathLst>
                  <a:path extrusionOk="0" h="73" w="6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grpSp>
      <p:sp>
        <p:nvSpPr>
          <p:cNvPr id="170" name="Google Shape;170;p18"/>
          <p:cNvSpPr txBox="1"/>
          <p:nvPr>
            <p:ph type="ctrTitle"/>
          </p:nvPr>
        </p:nvSpPr>
        <p:spPr>
          <a:xfrm>
            <a:off x="685800" y="22860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 name="Google Shape;171;p18"/>
          <p:cNvSpPr txBox="1"/>
          <p:nvPr>
            <p:ph idx="1" type="subTitle"/>
          </p:nvPr>
        </p:nvSpPr>
        <p:spPr>
          <a:xfrm>
            <a:off x="2057400" y="4114800"/>
            <a:ext cx="6400800" cy="1752600"/>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lt1"/>
              </a:buClr>
              <a:buSzPts val="2400"/>
              <a:buFont typeface="Times New Roman"/>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
        <p:nvSpPr>
          <p:cNvPr id="172" name="Google Shape;172;p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 name="Shape 175"/>
        <p:cNvGrpSpPr/>
        <p:nvPr/>
      </p:nvGrpSpPr>
      <p:grpSpPr>
        <a:xfrm>
          <a:off x="0" y="0"/>
          <a:ext cx="0" cy="0"/>
          <a:chOff x="0" y="0"/>
          <a:chExt cx="0" cy="0"/>
        </a:xfrm>
      </p:grpSpPr>
      <p:sp>
        <p:nvSpPr>
          <p:cNvPr id="176" name="Google Shape;176;p19"/>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 name="Google Shape;177;p19"/>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178" name="Google Shape;178;p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1" name="Shape 181"/>
        <p:cNvGrpSpPr/>
        <p:nvPr/>
      </p:nvGrpSpPr>
      <p:grpSpPr>
        <a:xfrm>
          <a:off x="0" y="0"/>
          <a:ext cx="0" cy="0"/>
          <a:chOff x="0" y="0"/>
          <a:chExt cx="0" cy="0"/>
        </a:xfrm>
      </p:grpSpPr>
      <p:sp>
        <p:nvSpPr>
          <p:cNvPr id="182" name="Google Shape;182;p20"/>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 name="Google Shape;183;p20"/>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184" name="Google Shape;184;p20"/>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185" name="Google Shape;185;p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8" name="Shape 188"/>
        <p:cNvGrpSpPr/>
        <p:nvPr/>
      </p:nvGrpSpPr>
      <p:grpSpPr>
        <a:xfrm>
          <a:off x="0" y="0"/>
          <a:ext cx="0" cy="0"/>
          <a:chOff x="0" y="0"/>
          <a:chExt cx="0" cy="0"/>
        </a:xfrm>
      </p:grpSpPr>
      <p:sp>
        <p:nvSpPr>
          <p:cNvPr id="189" name="Google Shape;189;p21"/>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0" name="Google Shape;190;p21"/>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191" name="Google Shape;191;p21"/>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192" name="Google Shape;192;p21"/>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193" name="Google Shape;193;p21"/>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194" name="Google Shape;194;p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3"/>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sp>
        <p:nvSpPr>
          <p:cNvPr id="198" name="Google Shape;198;p22"/>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9" name="Google Shape;199;p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2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 name="Shape 206"/>
        <p:cNvGrpSpPr/>
        <p:nvPr/>
      </p:nvGrpSpPr>
      <p:grpSpPr>
        <a:xfrm>
          <a:off x="0" y="0"/>
          <a:ext cx="0" cy="0"/>
          <a:chOff x="0" y="0"/>
          <a:chExt cx="0" cy="0"/>
        </a:xfrm>
      </p:grpSpPr>
      <p:sp>
        <p:nvSpPr>
          <p:cNvPr id="207" name="Google Shape;207;p24"/>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8" name="Google Shape;208;p24"/>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209" name="Google Shape;209;p24"/>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210" name="Google Shape;210;p2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2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3" name="Shape 213"/>
        <p:cNvGrpSpPr/>
        <p:nvPr/>
      </p:nvGrpSpPr>
      <p:grpSpPr>
        <a:xfrm>
          <a:off x="0" y="0"/>
          <a:ext cx="0" cy="0"/>
          <a:chOff x="0" y="0"/>
          <a:chExt cx="0" cy="0"/>
        </a:xfrm>
      </p:grpSpPr>
      <p:sp>
        <p:nvSpPr>
          <p:cNvPr id="214" name="Google Shape;214;p25"/>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5" name="Google Shape;215;p25"/>
          <p:cNvSpPr/>
          <p:nvPr>
            <p:ph idx="2" type="pic"/>
          </p:nvPr>
        </p:nvSpPr>
        <p:spPr>
          <a:xfrm>
            <a:off x="1792288" y="612775"/>
            <a:ext cx="5486400" cy="4114800"/>
          </a:xfrm>
          <a:prstGeom prst="rect">
            <a:avLst/>
          </a:prstGeom>
          <a:noFill/>
          <a:ln>
            <a:noFill/>
          </a:ln>
        </p:spPr>
      </p:sp>
      <p:sp>
        <p:nvSpPr>
          <p:cNvPr id="216" name="Google Shape;216;p25"/>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217" name="Google Shape;217;p2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2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0" name="Shape 220"/>
        <p:cNvGrpSpPr/>
        <p:nvPr/>
      </p:nvGrpSpPr>
      <p:grpSpPr>
        <a:xfrm>
          <a:off x="0" y="0"/>
          <a:ext cx="0" cy="0"/>
          <a:chOff x="0" y="0"/>
          <a:chExt cx="0" cy="0"/>
        </a:xfrm>
      </p:grpSpPr>
      <p:sp>
        <p:nvSpPr>
          <p:cNvPr id="221" name="Google Shape;221;p26"/>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2" name="Google Shape;222;p26"/>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23" name="Google Shape;223;p2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2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6" name="Shape 226"/>
        <p:cNvGrpSpPr/>
        <p:nvPr/>
      </p:nvGrpSpPr>
      <p:grpSpPr>
        <a:xfrm>
          <a:off x="0" y="0"/>
          <a:ext cx="0" cy="0"/>
          <a:chOff x="0" y="0"/>
          <a:chExt cx="0" cy="0"/>
        </a:xfrm>
      </p:grpSpPr>
      <p:sp>
        <p:nvSpPr>
          <p:cNvPr id="227" name="Google Shape;227;p27"/>
          <p:cNvSpPr txBox="1"/>
          <p:nvPr>
            <p:ph type="title"/>
          </p:nvPr>
        </p:nvSpPr>
        <p:spPr>
          <a:xfrm rot="5400000">
            <a:off x="4743450" y="2381250"/>
            <a:ext cx="5486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8" name="Google Shape;228;p27"/>
          <p:cNvSpPr txBox="1"/>
          <p:nvPr>
            <p:ph idx="1" type="body"/>
          </p:nvPr>
        </p:nvSpPr>
        <p:spPr>
          <a:xfrm rot="5400000">
            <a:off x="781050" y="514350"/>
            <a:ext cx="5486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29" name="Google Shape;229;p2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2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3" name="Shape 253"/>
        <p:cNvGrpSpPr/>
        <p:nvPr/>
      </p:nvGrpSpPr>
      <p:grpSpPr>
        <a:xfrm>
          <a:off x="0" y="0"/>
          <a:ext cx="0" cy="0"/>
          <a:chOff x="0" y="0"/>
          <a:chExt cx="0" cy="0"/>
        </a:xfrm>
      </p:grpSpPr>
      <p:sp>
        <p:nvSpPr>
          <p:cNvPr id="254" name="Google Shape;254;p29"/>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 name="Google Shape;255;p29"/>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56" name="Google Shape;256;p2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2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59" name="Shape 259"/>
        <p:cNvGrpSpPr/>
        <p:nvPr/>
      </p:nvGrpSpPr>
      <p:grpSpPr>
        <a:xfrm>
          <a:off x="0" y="0"/>
          <a:ext cx="0" cy="0"/>
          <a:chOff x="0" y="0"/>
          <a:chExt cx="0" cy="0"/>
        </a:xfrm>
      </p:grpSpPr>
      <p:grpSp>
        <p:nvGrpSpPr>
          <p:cNvPr id="260" name="Google Shape;260;p30"/>
          <p:cNvGrpSpPr/>
          <p:nvPr/>
        </p:nvGrpSpPr>
        <p:grpSpPr>
          <a:xfrm>
            <a:off x="0" y="117475"/>
            <a:ext cx="9142413" cy="6738938"/>
            <a:chOff x="0" y="74"/>
            <a:chExt cx="5759" cy="4245"/>
          </a:xfrm>
        </p:grpSpPr>
        <p:sp>
          <p:nvSpPr>
            <p:cNvPr id="261" name="Google Shape;261;p30"/>
            <p:cNvSpPr/>
            <p:nvPr/>
          </p:nvSpPr>
          <p:spPr>
            <a:xfrm>
              <a:off x="432" y="4113"/>
              <a:ext cx="2208" cy="206"/>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2" name="Google Shape;262;p30"/>
            <p:cNvSpPr/>
            <p:nvPr/>
          </p:nvSpPr>
          <p:spPr>
            <a:xfrm>
              <a:off x="432" y="1536"/>
              <a:ext cx="5327"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3" name="Google Shape;263;p30"/>
            <p:cNvSpPr/>
            <p:nvPr/>
          </p:nvSpPr>
          <p:spPr>
            <a:xfrm>
              <a:off x="555"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4" name="Google Shape;264;p30"/>
            <p:cNvSpPr/>
            <p:nvPr/>
          </p:nvSpPr>
          <p:spPr>
            <a:xfrm>
              <a:off x="555"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5" name="Google Shape;265;p30"/>
            <p:cNvSpPr/>
            <p:nvPr/>
          </p:nvSpPr>
          <p:spPr>
            <a:xfrm>
              <a:off x="555"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6" name="Google Shape;266;p30"/>
            <p:cNvSpPr/>
            <p:nvPr/>
          </p:nvSpPr>
          <p:spPr>
            <a:xfrm>
              <a:off x="555" y="65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7" name="Google Shape;267;p30"/>
            <p:cNvSpPr/>
            <p:nvPr/>
          </p:nvSpPr>
          <p:spPr>
            <a:xfrm>
              <a:off x="555" y="79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8" name="Google Shape;268;p30"/>
            <p:cNvSpPr/>
            <p:nvPr/>
          </p:nvSpPr>
          <p:spPr>
            <a:xfrm>
              <a:off x="555" y="93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69" name="Google Shape;269;p30"/>
            <p:cNvSpPr/>
            <p:nvPr/>
          </p:nvSpPr>
          <p:spPr>
            <a:xfrm>
              <a:off x="555" y="108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0" name="Google Shape;270;p30"/>
            <p:cNvSpPr/>
            <p:nvPr/>
          </p:nvSpPr>
          <p:spPr>
            <a:xfrm>
              <a:off x="555" y="122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1" name="Google Shape;271;p30"/>
            <p:cNvSpPr/>
            <p:nvPr/>
          </p:nvSpPr>
          <p:spPr>
            <a:xfrm>
              <a:off x="555" y="137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272" name="Google Shape;272;p30"/>
            <p:cNvGrpSpPr/>
            <p:nvPr/>
          </p:nvGrpSpPr>
          <p:grpSpPr>
            <a:xfrm>
              <a:off x="2859" y="4202"/>
              <a:ext cx="2729" cy="41"/>
              <a:chOff x="2859" y="4202"/>
              <a:chExt cx="2729" cy="41"/>
            </a:xfrm>
          </p:grpSpPr>
          <p:sp>
            <p:nvSpPr>
              <p:cNvPr id="273" name="Google Shape;273;p30"/>
              <p:cNvSpPr/>
              <p:nvPr/>
            </p:nvSpPr>
            <p:spPr>
              <a:xfrm>
                <a:off x="285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4" name="Google Shape;274;p30"/>
              <p:cNvSpPr/>
              <p:nvPr/>
            </p:nvSpPr>
            <p:spPr>
              <a:xfrm>
                <a:off x="324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5" name="Google Shape;275;p30"/>
              <p:cNvSpPr/>
              <p:nvPr/>
            </p:nvSpPr>
            <p:spPr>
              <a:xfrm>
                <a:off x="362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6" name="Google Shape;276;p30"/>
              <p:cNvSpPr/>
              <p:nvPr/>
            </p:nvSpPr>
            <p:spPr>
              <a:xfrm>
                <a:off x="4011"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7" name="Google Shape;277;p30"/>
              <p:cNvSpPr/>
              <p:nvPr/>
            </p:nvSpPr>
            <p:spPr>
              <a:xfrm>
                <a:off x="4395"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8" name="Google Shape;278;p30"/>
              <p:cNvSpPr/>
              <p:nvPr/>
            </p:nvSpPr>
            <p:spPr>
              <a:xfrm>
                <a:off x="477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79" name="Google Shape;279;p30"/>
              <p:cNvSpPr/>
              <p:nvPr/>
            </p:nvSpPr>
            <p:spPr>
              <a:xfrm>
                <a:off x="516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80" name="Google Shape;280;p30"/>
              <p:cNvSpPr/>
              <p:nvPr/>
            </p:nvSpPr>
            <p:spPr>
              <a:xfrm>
                <a:off x="554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281" name="Google Shape;281;p30"/>
            <p:cNvSpPr/>
            <p:nvPr/>
          </p:nvSpPr>
          <p:spPr>
            <a:xfrm>
              <a:off x="555" y="50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282" name="Google Shape;282;p30"/>
            <p:cNvGrpSpPr/>
            <p:nvPr/>
          </p:nvGrpSpPr>
          <p:grpSpPr>
            <a:xfrm>
              <a:off x="0" y="2327"/>
              <a:ext cx="1203" cy="1203"/>
              <a:chOff x="0" y="2327"/>
              <a:chExt cx="1203" cy="1203"/>
            </a:xfrm>
          </p:grpSpPr>
          <p:sp>
            <p:nvSpPr>
              <p:cNvPr id="283" name="Google Shape;283;p30"/>
              <p:cNvSpPr/>
              <p:nvPr/>
            </p:nvSpPr>
            <p:spPr>
              <a:xfrm>
                <a:off x="0" y="2394"/>
                <a:ext cx="443" cy="1033"/>
              </a:xfrm>
              <a:custGeom>
                <a:rect b="b" l="l" r="r" t="t"/>
                <a:pathLst>
                  <a:path extrusionOk="0" h="1033" w="44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84" name="Google Shape;284;p30"/>
              <p:cNvSpPr/>
              <p:nvPr/>
            </p:nvSpPr>
            <p:spPr>
              <a:xfrm>
                <a:off x="379" y="2327"/>
                <a:ext cx="824" cy="1203"/>
              </a:xfrm>
              <a:custGeom>
                <a:rect b="b" l="l" r="r" t="t"/>
                <a:pathLst>
                  <a:path extrusionOk="0" h="1203" w="824">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85" name="Google Shape;285;p30"/>
              <p:cNvSpPr/>
              <p:nvPr/>
            </p:nvSpPr>
            <p:spPr>
              <a:xfrm>
                <a:off x="530" y="2834"/>
                <a:ext cx="63" cy="73"/>
              </a:xfrm>
              <a:custGeom>
                <a:rect b="b" l="l" r="r" t="t"/>
                <a:pathLst>
                  <a:path extrusionOk="0" h="73" w="6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grpSp>
      <p:sp>
        <p:nvSpPr>
          <p:cNvPr id="286" name="Google Shape;286;p30"/>
          <p:cNvSpPr txBox="1"/>
          <p:nvPr>
            <p:ph type="ctrTitle"/>
          </p:nvPr>
        </p:nvSpPr>
        <p:spPr>
          <a:xfrm>
            <a:off x="685800" y="22860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7" name="Google Shape;287;p30"/>
          <p:cNvSpPr txBox="1"/>
          <p:nvPr>
            <p:ph idx="1" type="subTitle"/>
          </p:nvPr>
        </p:nvSpPr>
        <p:spPr>
          <a:xfrm>
            <a:off x="2057400" y="4114800"/>
            <a:ext cx="6400800" cy="1752600"/>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lt1"/>
              </a:buClr>
              <a:buSzPts val="2400"/>
              <a:buFont typeface="Times New Roman"/>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
        <p:nvSpPr>
          <p:cNvPr id="288" name="Google Shape;288;p3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3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 name="Shape 291"/>
        <p:cNvGrpSpPr/>
        <p:nvPr/>
      </p:nvGrpSpPr>
      <p:grpSpPr>
        <a:xfrm>
          <a:off x="0" y="0"/>
          <a:ext cx="0" cy="0"/>
          <a:chOff x="0" y="0"/>
          <a:chExt cx="0" cy="0"/>
        </a:xfrm>
      </p:grpSpPr>
      <p:sp>
        <p:nvSpPr>
          <p:cNvPr id="292" name="Google Shape;292;p31"/>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 name="Google Shape;293;p31"/>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294" name="Google Shape;294;p3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3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7" name="Shape 297"/>
        <p:cNvGrpSpPr/>
        <p:nvPr/>
      </p:nvGrpSpPr>
      <p:grpSpPr>
        <a:xfrm>
          <a:off x="0" y="0"/>
          <a:ext cx="0" cy="0"/>
          <a:chOff x="0" y="0"/>
          <a:chExt cx="0" cy="0"/>
        </a:xfrm>
      </p:grpSpPr>
      <p:sp>
        <p:nvSpPr>
          <p:cNvPr id="298" name="Google Shape;298;p32"/>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9" name="Google Shape;299;p32"/>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300" name="Google Shape;300;p32"/>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301" name="Google Shape;301;p3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1" name="Shape 31"/>
        <p:cNvGrpSpPr/>
        <p:nvPr/>
      </p:nvGrpSpPr>
      <p:grpSpPr>
        <a:xfrm>
          <a:off x="0" y="0"/>
          <a:ext cx="0" cy="0"/>
          <a:chOff x="0" y="0"/>
          <a:chExt cx="0" cy="0"/>
        </a:xfrm>
      </p:grpSpPr>
      <p:sp>
        <p:nvSpPr>
          <p:cNvPr id="32" name="Google Shape;32;p4"/>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4" name="Shape 304"/>
        <p:cNvGrpSpPr/>
        <p:nvPr/>
      </p:nvGrpSpPr>
      <p:grpSpPr>
        <a:xfrm>
          <a:off x="0" y="0"/>
          <a:ext cx="0" cy="0"/>
          <a:chOff x="0" y="0"/>
          <a:chExt cx="0" cy="0"/>
        </a:xfrm>
      </p:grpSpPr>
      <p:sp>
        <p:nvSpPr>
          <p:cNvPr id="305" name="Google Shape;305;p33"/>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6" name="Google Shape;306;p33"/>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307" name="Google Shape;307;p33"/>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308" name="Google Shape;308;p33"/>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309" name="Google Shape;309;p33"/>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310" name="Google Shape;310;p3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3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34"/>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5" name="Google Shape;315;p3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3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3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3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2" name="Shape 322"/>
        <p:cNvGrpSpPr/>
        <p:nvPr/>
      </p:nvGrpSpPr>
      <p:grpSpPr>
        <a:xfrm>
          <a:off x="0" y="0"/>
          <a:ext cx="0" cy="0"/>
          <a:chOff x="0" y="0"/>
          <a:chExt cx="0" cy="0"/>
        </a:xfrm>
      </p:grpSpPr>
      <p:sp>
        <p:nvSpPr>
          <p:cNvPr id="323" name="Google Shape;323;p36"/>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4" name="Google Shape;324;p36"/>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325" name="Google Shape;325;p36"/>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326" name="Google Shape;326;p3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3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37"/>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1" name="Google Shape;331;p37"/>
          <p:cNvSpPr/>
          <p:nvPr>
            <p:ph idx="2" type="pic"/>
          </p:nvPr>
        </p:nvSpPr>
        <p:spPr>
          <a:xfrm>
            <a:off x="1792288" y="612775"/>
            <a:ext cx="5486400" cy="4114800"/>
          </a:xfrm>
          <a:prstGeom prst="rect">
            <a:avLst/>
          </a:prstGeom>
          <a:noFill/>
          <a:ln>
            <a:noFill/>
          </a:ln>
        </p:spPr>
      </p:sp>
      <p:sp>
        <p:nvSpPr>
          <p:cNvPr id="332" name="Google Shape;332;p37"/>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333" name="Google Shape;333;p3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3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6" name="Shape 336"/>
        <p:cNvGrpSpPr/>
        <p:nvPr/>
      </p:nvGrpSpPr>
      <p:grpSpPr>
        <a:xfrm>
          <a:off x="0" y="0"/>
          <a:ext cx="0" cy="0"/>
          <a:chOff x="0" y="0"/>
          <a:chExt cx="0" cy="0"/>
        </a:xfrm>
      </p:grpSpPr>
      <p:sp>
        <p:nvSpPr>
          <p:cNvPr id="337" name="Google Shape;337;p38"/>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8" name="Google Shape;338;p38"/>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39" name="Google Shape;339;p3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3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 name="Shape 342"/>
        <p:cNvGrpSpPr/>
        <p:nvPr/>
      </p:nvGrpSpPr>
      <p:grpSpPr>
        <a:xfrm>
          <a:off x="0" y="0"/>
          <a:ext cx="0" cy="0"/>
          <a:chOff x="0" y="0"/>
          <a:chExt cx="0" cy="0"/>
        </a:xfrm>
      </p:grpSpPr>
      <p:sp>
        <p:nvSpPr>
          <p:cNvPr id="343" name="Google Shape;343;p39"/>
          <p:cNvSpPr txBox="1"/>
          <p:nvPr>
            <p:ph type="title"/>
          </p:nvPr>
        </p:nvSpPr>
        <p:spPr>
          <a:xfrm rot="5400000">
            <a:off x="4743450" y="2381250"/>
            <a:ext cx="5486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4" name="Google Shape;344;p39"/>
          <p:cNvSpPr txBox="1"/>
          <p:nvPr>
            <p:ph idx="1" type="body"/>
          </p:nvPr>
        </p:nvSpPr>
        <p:spPr>
          <a:xfrm rot="5400000">
            <a:off x="781050" y="514350"/>
            <a:ext cx="5486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45" name="Google Shape;345;p3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3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9" name="Shape 369"/>
        <p:cNvGrpSpPr/>
        <p:nvPr/>
      </p:nvGrpSpPr>
      <p:grpSpPr>
        <a:xfrm>
          <a:off x="0" y="0"/>
          <a:ext cx="0" cy="0"/>
          <a:chOff x="0" y="0"/>
          <a:chExt cx="0" cy="0"/>
        </a:xfrm>
      </p:grpSpPr>
      <p:sp>
        <p:nvSpPr>
          <p:cNvPr id="370" name="Google Shape;370;p41"/>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1" name="Google Shape;371;p41"/>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372" name="Google Shape;372;p41"/>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373" name="Google Shape;373;p4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4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76" name="Shape 376"/>
        <p:cNvGrpSpPr/>
        <p:nvPr/>
      </p:nvGrpSpPr>
      <p:grpSpPr>
        <a:xfrm>
          <a:off x="0" y="0"/>
          <a:ext cx="0" cy="0"/>
          <a:chOff x="0" y="0"/>
          <a:chExt cx="0" cy="0"/>
        </a:xfrm>
      </p:grpSpPr>
      <p:grpSp>
        <p:nvGrpSpPr>
          <p:cNvPr id="377" name="Google Shape;377;p42"/>
          <p:cNvGrpSpPr/>
          <p:nvPr/>
        </p:nvGrpSpPr>
        <p:grpSpPr>
          <a:xfrm>
            <a:off x="0" y="117475"/>
            <a:ext cx="9142413" cy="6738938"/>
            <a:chOff x="0" y="74"/>
            <a:chExt cx="5759" cy="4245"/>
          </a:xfrm>
        </p:grpSpPr>
        <p:sp>
          <p:nvSpPr>
            <p:cNvPr id="378" name="Google Shape;378;p42"/>
            <p:cNvSpPr/>
            <p:nvPr/>
          </p:nvSpPr>
          <p:spPr>
            <a:xfrm>
              <a:off x="432" y="4113"/>
              <a:ext cx="2208" cy="206"/>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79" name="Google Shape;379;p42"/>
            <p:cNvSpPr/>
            <p:nvPr/>
          </p:nvSpPr>
          <p:spPr>
            <a:xfrm>
              <a:off x="432" y="1536"/>
              <a:ext cx="5327"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0" name="Google Shape;380;p42"/>
            <p:cNvSpPr/>
            <p:nvPr/>
          </p:nvSpPr>
          <p:spPr>
            <a:xfrm>
              <a:off x="555"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1" name="Google Shape;381;p42"/>
            <p:cNvSpPr/>
            <p:nvPr/>
          </p:nvSpPr>
          <p:spPr>
            <a:xfrm>
              <a:off x="555"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2" name="Google Shape;382;p42"/>
            <p:cNvSpPr/>
            <p:nvPr/>
          </p:nvSpPr>
          <p:spPr>
            <a:xfrm>
              <a:off x="555"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3" name="Google Shape;383;p42"/>
            <p:cNvSpPr/>
            <p:nvPr/>
          </p:nvSpPr>
          <p:spPr>
            <a:xfrm>
              <a:off x="555" y="65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4" name="Google Shape;384;p42"/>
            <p:cNvSpPr/>
            <p:nvPr/>
          </p:nvSpPr>
          <p:spPr>
            <a:xfrm>
              <a:off x="555" y="79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5" name="Google Shape;385;p42"/>
            <p:cNvSpPr/>
            <p:nvPr/>
          </p:nvSpPr>
          <p:spPr>
            <a:xfrm>
              <a:off x="555" y="93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6" name="Google Shape;386;p42"/>
            <p:cNvSpPr/>
            <p:nvPr/>
          </p:nvSpPr>
          <p:spPr>
            <a:xfrm>
              <a:off x="555" y="108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7" name="Google Shape;387;p42"/>
            <p:cNvSpPr/>
            <p:nvPr/>
          </p:nvSpPr>
          <p:spPr>
            <a:xfrm>
              <a:off x="555" y="122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88" name="Google Shape;388;p42"/>
            <p:cNvSpPr/>
            <p:nvPr/>
          </p:nvSpPr>
          <p:spPr>
            <a:xfrm>
              <a:off x="555" y="137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389" name="Google Shape;389;p42"/>
            <p:cNvGrpSpPr/>
            <p:nvPr/>
          </p:nvGrpSpPr>
          <p:grpSpPr>
            <a:xfrm>
              <a:off x="2859" y="4202"/>
              <a:ext cx="2729" cy="41"/>
              <a:chOff x="2859" y="4202"/>
              <a:chExt cx="2729" cy="41"/>
            </a:xfrm>
          </p:grpSpPr>
          <p:sp>
            <p:nvSpPr>
              <p:cNvPr id="390" name="Google Shape;390;p42"/>
              <p:cNvSpPr/>
              <p:nvPr/>
            </p:nvSpPr>
            <p:spPr>
              <a:xfrm>
                <a:off x="285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1" name="Google Shape;391;p42"/>
              <p:cNvSpPr/>
              <p:nvPr/>
            </p:nvSpPr>
            <p:spPr>
              <a:xfrm>
                <a:off x="324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2" name="Google Shape;392;p42"/>
              <p:cNvSpPr/>
              <p:nvPr/>
            </p:nvSpPr>
            <p:spPr>
              <a:xfrm>
                <a:off x="362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3" name="Google Shape;393;p42"/>
              <p:cNvSpPr/>
              <p:nvPr/>
            </p:nvSpPr>
            <p:spPr>
              <a:xfrm>
                <a:off x="4011"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4" name="Google Shape;394;p42"/>
              <p:cNvSpPr/>
              <p:nvPr/>
            </p:nvSpPr>
            <p:spPr>
              <a:xfrm>
                <a:off x="4395"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5" name="Google Shape;395;p42"/>
              <p:cNvSpPr/>
              <p:nvPr/>
            </p:nvSpPr>
            <p:spPr>
              <a:xfrm>
                <a:off x="477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6" name="Google Shape;396;p42"/>
              <p:cNvSpPr/>
              <p:nvPr/>
            </p:nvSpPr>
            <p:spPr>
              <a:xfrm>
                <a:off x="516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97" name="Google Shape;397;p42"/>
              <p:cNvSpPr/>
              <p:nvPr/>
            </p:nvSpPr>
            <p:spPr>
              <a:xfrm>
                <a:off x="554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398" name="Google Shape;398;p42"/>
            <p:cNvSpPr/>
            <p:nvPr/>
          </p:nvSpPr>
          <p:spPr>
            <a:xfrm>
              <a:off x="555" y="50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399" name="Google Shape;399;p42"/>
            <p:cNvGrpSpPr/>
            <p:nvPr/>
          </p:nvGrpSpPr>
          <p:grpSpPr>
            <a:xfrm>
              <a:off x="0" y="2327"/>
              <a:ext cx="1203" cy="1203"/>
              <a:chOff x="0" y="2327"/>
              <a:chExt cx="1203" cy="1203"/>
            </a:xfrm>
          </p:grpSpPr>
          <p:sp>
            <p:nvSpPr>
              <p:cNvPr id="400" name="Google Shape;400;p42"/>
              <p:cNvSpPr/>
              <p:nvPr/>
            </p:nvSpPr>
            <p:spPr>
              <a:xfrm>
                <a:off x="0" y="2394"/>
                <a:ext cx="443" cy="1033"/>
              </a:xfrm>
              <a:custGeom>
                <a:rect b="b" l="l" r="r" t="t"/>
                <a:pathLst>
                  <a:path extrusionOk="0" h="1033" w="44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1" name="Google Shape;401;p42"/>
              <p:cNvSpPr/>
              <p:nvPr/>
            </p:nvSpPr>
            <p:spPr>
              <a:xfrm>
                <a:off x="379" y="2327"/>
                <a:ext cx="824" cy="1203"/>
              </a:xfrm>
              <a:custGeom>
                <a:rect b="b" l="l" r="r" t="t"/>
                <a:pathLst>
                  <a:path extrusionOk="0" h="1203" w="824">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02" name="Google Shape;402;p42"/>
              <p:cNvSpPr/>
              <p:nvPr/>
            </p:nvSpPr>
            <p:spPr>
              <a:xfrm>
                <a:off x="530" y="2834"/>
                <a:ext cx="63" cy="73"/>
              </a:xfrm>
              <a:custGeom>
                <a:rect b="b" l="l" r="r" t="t"/>
                <a:pathLst>
                  <a:path extrusionOk="0" h="73" w="6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grpSp>
      <p:sp>
        <p:nvSpPr>
          <p:cNvPr id="403" name="Google Shape;403;p42"/>
          <p:cNvSpPr txBox="1"/>
          <p:nvPr>
            <p:ph type="ctrTitle"/>
          </p:nvPr>
        </p:nvSpPr>
        <p:spPr>
          <a:xfrm>
            <a:off x="685800" y="22860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4" name="Google Shape;404;p42"/>
          <p:cNvSpPr txBox="1"/>
          <p:nvPr>
            <p:ph idx="1" type="subTitle"/>
          </p:nvPr>
        </p:nvSpPr>
        <p:spPr>
          <a:xfrm>
            <a:off x="2057400" y="4114800"/>
            <a:ext cx="6400800" cy="1752600"/>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lt1"/>
              </a:buClr>
              <a:buSzPts val="2400"/>
              <a:buFont typeface="Times New Roman"/>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
        <p:nvSpPr>
          <p:cNvPr id="405" name="Google Shape;405;p4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4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 name="Google Shape;407;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8" name="Shape 408"/>
        <p:cNvGrpSpPr/>
        <p:nvPr/>
      </p:nvGrpSpPr>
      <p:grpSpPr>
        <a:xfrm>
          <a:off x="0" y="0"/>
          <a:ext cx="0" cy="0"/>
          <a:chOff x="0" y="0"/>
          <a:chExt cx="0" cy="0"/>
        </a:xfrm>
      </p:grpSpPr>
      <p:sp>
        <p:nvSpPr>
          <p:cNvPr id="409" name="Google Shape;409;p43"/>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43"/>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11" name="Google Shape;411;p4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4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5" name="Shape 35"/>
        <p:cNvGrpSpPr/>
        <p:nvPr/>
      </p:nvGrpSpPr>
      <p:grpSpPr>
        <a:xfrm>
          <a:off x="0" y="0"/>
          <a:ext cx="0" cy="0"/>
          <a:chOff x="0" y="0"/>
          <a:chExt cx="0" cy="0"/>
        </a:xfrm>
      </p:grpSpPr>
      <p:sp>
        <p:nvSpPr>
          <p:cNvPr id="36" name="Google Shape;36;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457200" y="1600200"/>
            <a:ext cx="4038600" cy="452596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8" name="Google Shape;38;p5"/>
          <p:cNvSpPr txBox="1"/>
          <p:nvPr>
            <p:ph idx="2" type="body"/>
          </p:nvPr>
        </p:nvSpPr>
        <p:spPr>
          <a:xfrm>
            <a:off x="4648200" y="1600200"/>
            <a:ext cx="4038600" cy="452596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5"/>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sz="1000">
                <a:solidFill>
                  <a:srgbClr val="0C0C0C"/>
                </a:solidFill>
                <a:latin typeface="Twentieth Century"/>
                <a:ea typeface="Twentieth Century"/>
                <a:cs typeface="Twentieth Century"/>
                <a:sym typeface="Twentieth Century"/>
              </a:defRPr>
            </a:lvl1pPr>
            <a:lvl2pPr indent="0" lvl="1" marL="0" marR="0" algn="l">
              <a:spcBef>
                <a:spcPts val="0"/>
              </a:spcBef>
              <a:buNone/>
              <a:defRPr sz="1000">
                <a:solidFill>
                  <a:srgbClr val="0C0C0C"/>
                </a:solidFill>
                <a:latin typeface="Twentieth Century"/>
                <a:ea typeface="Twentieth Century"/>
                <a:cs typeface="Twentieth Century"/>
                <a:sym typeface="Twentieth Century"/>
              </a:defRPr>
            </a:lvl2pPr>
            <a:lvl3pPr indent="0" lvl="2" marL="0" marR="0" algn="l">
              <a:spcBef>
                <a:spcPts val="0"/>
              </a:spcBef>
              <a:buNone/>
              <a:defRPr sz="1000">
                <a:solidFill>
                  <a:srgbClr val="0C0C0C"/>
                </a:solidFill>
                <a:latin typeface="Twentieth Century"/>
                <a:ea typeface="Twentieth Century"/>
                <a:cs typeface="Twentieth Century"/>
                <a:sym typeface="Twentieth Century"/>
              </a:defRPr>
            </a:lvl3pPr>
            <a:lvl4pPr indent="0" lvl="3" marL="0" marR="0" algn="l">
              <a:spcBef>
                <a:spcPts val="0"/>
              </a:spcBef>
              <a:buNone/>
              <a:defRPr sz="1000">
                <a:solidFill>
                  <a:srgbClr val="0C0C0C"/>
                </a:solidFill>
                <a:latin typeface="Twentieth Century"/>
                <a:ea typeface="Twentieth Century"/>
                <a:cs typeface="Twentieth Century"/>
                <a:sym typeface="Twentieth Century"/>
              </a:defRPr>
            </a:lvl4pPr>
            <a:lvl5pPr indent="0" lvl="4" marL="0" marR="0" algn="l">
              <a:spcBef>
                <a:spcPts val="0"/>
              </a:spcBef>
              <a:buNone/>
              <a:defRPr sz="1000">
                <a:solidFill>
                  <a:srgbClr val="0C0C0C"/>
                </a:solidFill>
                <a:latin typeface="Twentieth Century"/>
                <a:ea typeface="Twentieth Century"/>
                <a:cs typeface="Twentieth Century"/>
                <a:sym typeface="Twentieth Century"/>
              </a:defRPr>
            </a:lvl5pPr>
            <a:lvl6pPr indent="0" lvl="5" marL="0" marR="0" algn="l">
              <a:spcBef>
                <a:spcPts val="0"/>
              </a:spcBef>
              <a:buNone/>
              <a:defRPr sz="1000">
                <a:solidFill>
                  <a:srgbClr val="0C0C0C"/>
                </a:solidFill>
                <a:latin typeface="Twentieth Century"/>
                <a:ea typeface="Twentieth Century"/>
                <a:cs typeface="Twentieth Century"/>
                <a:sym typeface="Twentieth Century"/>
              </a:defRPr>
            </a:lvl6pPr>
            <a:lvl7pPr indent="0" lvl="6" marL="0" marR="0" algn="l">
              <a:spcBef>
                <a:spcPts val="0"/>
              </a:spcBef>
              <a:buNone/>
              <a:defRPr sz="1000">
                <a:solidFill>
                  <a:srgbClr val="0C0C0C"/>
                </a:solidFill>
                <a:latin typeface="Twentieth Century"/>
                <a:ea typeface="Twentieth Century"/>
                <a:cs typeface="Twentieth Century"/>
                <a:sym typeface="Twentieth Century"/>
              </a:defRPr>
            </a:lvl7pPr>
            <a:lvl8pPr indent="0" lvl="7" marL="0" marR="0" algn="l">
              <a:spcBef>
                <a:spcPts val="0"/>
              </a:spcBef>
              <a:buNone/>
              <a:defRPr sz="1000">
                <a:solidFill>
                  <a:srgbClr val="0C0C0C"/>
                </a:solidFill>
                <a:latin typeface="Twentieth Century"/>
                <a:ea typeface="Twentieth Century"/>
                <a:cs typeface="Twentieth Century"/>
                <a:sym typeface="Twentieth Century"/>
              </a:defRPr>
            </a:lvl8pPr>
            <a:lvl9pPr indent="0" lvl="8" marL="0" marR="0" algn="l">
              <a:spcBef>
                <a:spcPts val="0"/>
              </a:spcBef>
              <a:buNone/>
              <a:defRPr sz="1000">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4" name="Shape 414"/>
        <p:cNvGrpSpPr/>
        <p:nvPr/>
      </p:nvGrpSpPr>
      <p:grpSpPr>
        <a:xfrm>
          <a:off x="0" y="0"/>
          <a:ext cx="0" cy="0"/>
          <a:chOff x="0" y="0"/>
          <a:chExt cx="0" cy="0"/>
        </a:xfrm>
      </p:grpSpPr>
      <p:sp>
        <p:nvSpPr>
          <p:cNvPr id="415" name="Google Shape;415;p44"/>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6" name="Google Shape;416;p44"/>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417" name="Google Shape;417;p4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4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0" name="Shape 420"/>
        <p:cNvGrpSpPr/>
        <p:nvPr/>
      </p:nvGrpSpPr>
      <p:grpSpPr>
        <a:xfrm>
          <a:off x="0" y="0"/>
          <a:ext cx="0" cy="0"/>
          <a:chOff x="0" y="0"/>
          <a:chExt cx="0" cy="0"/>
        </a:xfrm>
      </p:grpSpPr>
      <p:sp>
        <p:nvSpPr>
          <p:cNvPr id="421" name="Google Shape;421;p45"/>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2" name="Google Shape;422;p45"/>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423" name="Google Shape;423;p45"/>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424" name="Google Shape;424;p45"/>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425" name="Google Shape;425;p45"/>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426" name="Google Shape;426;p4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4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9" name="Shape 429"/>
        <p:cNvGrpSpPr/>
        <p:nvPr/>
      </p:nvGrpSpPr>
      <p:grpSpPr>
        <a:xfrm>
          <a:off x="0" y="0"/>
          <a:ext cx="0" cy="0"/>
          <a:chOff x="0" y="0"/>
          <a:chExt cx="0" cy="0"/>
        </a:xfrm>
      </p:grpSpPr>
      <p:sp>
        <p:nvSpPr>
          <p:cNvPr id="430" name="Google Shape;430;p46"/>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 name="Google Shape;431;p4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4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 name="Shape 434"/>
        <p:cNvGrpSpPr/>
        <p:nvPr/>
      </p:nvGrpSpPr>
      <p:grpSpPr>
        <a:xfrm>
          <a:off x="0" y="0"/>
          <a:ext cx="0" cy="0"/>
          <a:chOff x="0" y="0"/>
          <a:chExt cx="0" cy="0"/>
        </a:xfrm>
      </p:grpSpPr>
      <p:sp>
        <p:nvSpPr>
          <p:cNvPr id="435" name="Google Shape;435;p4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p4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8" name="Shape 438"/>
        <p:cNvGrpSpPr/>
        <p:nvPr/>
      </p:nvGrpSpPr>
      <p:grpSpPr>
        <a:xfrm>
          <a:off x="0" y="0"/>
          <a:ext cx="0" cy="0"/>
          <a:chOff x="0" y="0"/>
          <a:chExt cx="0" cy="0"/>
        </a:xfrm>
      </p:grpSpPr>
      <p:sp>
        <p:nvSpPr>
          <p:cNvPr id="439" name="Google Shape;439;p48"/>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0" name="Google Shape;440;p48"/>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441" name="Google Shape;441;p48"/>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442" name="Google Shape;442;p4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4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5" name="Shape 445"/>
        <p:cNvGrpSpPr/>
        <p:nvPr/>
      </p:nvGrpSpPr>
      <p:grpSpPr>
        <a:xfrm>
          <a:off x="0" y="0"/>
          <a:ext cx="0" cy="0"/>
          <a:chOff x="0" y="0"/>
          <a:chExt cx="0" cy="0"/>
        </a:xfrm>
      </p:grpSpPr>
      <p:sp>
        <p:nvSpPr>
          <p:cNvPr id="446" name="Google Shape;446;p49"/>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7" name="Google Shape;447;p49"/>
          <p:cNvSpPr/>
          <p:nvPr>
            <p:ph idx="2" type="pic"/>
          </p:nvPr>
        </p:nvSpPr>
        <p:spPr>
          <a:xfrm>
            <a:off x="1792288" y="612775"/>
            <a:ext cx="5486400" cy="4114800"/>
          </a:xfrm>
          <a:prstGeom prst="rect">
            <a:avLst/>
          </a:prstGeom>
          <a:noFill/>
          <a:ln>
            <a:noFill/>
          </a:ln>
        </p:spPr>
      </p:sp>
      <p:sp>
        <p:nvSpPr>
          <p:cNvPr id="448" name="Google Shape;448;p49"/>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449" name="Google Shape;449;p4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4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2" name="Shape 452"/>
        <p:cNvGrpSpPr/>
        <p:nvPr/>
      </p:nvGrpSpPr>
      <p:grpSpPr>
        <a:xfrm>
          <a:off x="0" y="0"/>
          <a:ext cx="0" cy="0"/>
          <a:chOff x="0" y="0"/>
          <a:chExt cx="0" cy="0"/>
        </a:xfrm>
      </p:grpSpPr>
      <p:sp>
        <p:nvSpPr>
          <p:cNvPr id="453" name="Google Shape;453;p50"/>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4" name="Google Shape;454;p50"/>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55" name="Google Shape;455;p5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 name="Google Shape;456;p5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58" name="Shape 458"/>
        <p:cNvGrpSpPr/>
        <p:nvPr/>
      </p:nvGrpSpPr>
      <p:grpSpPr>
        <a:xfrm>
          <a:off x="0" y="0"/>
          <a:ext cx="0" cy="0"/>
          <a:chOff x="0" y="0"/>
          <a:chExt cx="0" cy="0"/>
        </a:xfrm>
      </p:grpSpPr>
      <p:sp>
        <p:nvSpPr>
          <p:cNvPr id="459" name="Google Shape;459;p51"/>
          <p:cNvSpPr txBox="1"/>
          <p:nvPr>
            <p:ph type="title"/>
          </p:nvPr>
        </p:nvSpPr>
        <p:spPr>
          <a:xfrm rot="5400000">
            <a:off x="4743450" y="2381250"/>
            <a:ext cx="5486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0" name="Google Shape;460;p51"/>
          <p:cNvSpPr txBox="1"/>
          <p:nvPr>
            <p:ph idx="1" type="body"/>
          </p:nvPr>
        </p:nvSpPr>
        <p:spPr>
          <a:xfrm rot="5400000">
            <a:off x="781050" y="514350"/>
            <a:ext cx="5486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61" name="Google Shape;461;p5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5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53"/>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 name="Google Shape;487;p53"/>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88" name="Google Shape;488;p5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5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 name="Google Shape;490;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1" name="Shape 491"/>
        <p:cNvGrpSpPr/>
        <p:nvPr/>
      </p:nvGrpSpPr>
      <p:grpSpPr>
        <a:xfrm>
          <a:off x="0" y="0"/>
          <a:ext cx="0" cy="0"/>
          <a:chOff x="0" y="0"/>
          <a:chExt cx="0" cy="0"/>
        </a:xfrm>
      </p:grpSpPr>
      <p:sp>
        <p:nvSpPr>
          <p:cNvPr id="492" name="Google Shape;492;p54"/>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 name="Google Shape;493;p54"/>
          <p:cNvSpPr txBox="1"/>
          <p:nvPr>
            <p:ph idx="1" type="body"/>
          </p:nvPr>
        </p:nvSpPr>
        <p:spPr>
          <a:xfrm>
            <a:off x="6858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494" name="Google Shape;494;p54"/>
          <p:cNvSpPr txBox="1"/>
          <p:nvPr>
            <p:ph idx="2" type="body"/>
          </p:nvPr>
        </p:nvSpPr>
        <p:spPr>
          <a:xfrm>
            <a:off x="4648200" y="1981200"/>
            <a:ext cx="3810000" cy="4114800"/>
          </a:xfrm>
          <a:prstGeom prst="rect">
            <a:avLst/>
          </a:prstGeom>
          <a:noFill/>
          <a:ln>
            <a:noFill/>
          </a:ln>
        </p:spPr>
        <p:txBody>
          <a:bodyPr anchorCtr="0" anchor="t" bIns="46025" lIns="92075" spcFirstLastPara="1" rIns="92075" wrap="square" tIns="46025">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495" name="Google Shape;495;p5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5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 name="Google Shape;497;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over Text" type="twoObjOverTx">
  <p:cSld name="TWO_OBJECTS_OVER_TEXT">
    <p:spTree>
      <p:nvGrpSpPr>
        <p:cNvPr id="42" name="Shape 42"/>
        <p:cNvGrpSpPr/>
        <p:nvPr/>
      </p:nvGrpSpPr>
      <p:grpSpPr>
        <a:xfrm>
          <a:off x="0" y="0"/>
          <a:ext cx="0" cy="0"/>
          <a:chOff x="0" y="0"/>
          <a:chExt cx="0" cy="0"/>
        </a:xfrm>
      </p:grpSpPr>
      <p:sp>
        <p:nvSpPr>
          <p:cNvPr id="43" name="Google Shape;43;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457200" y="1600200"/>
            <a:ext cx="4038600" cy="21859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6"/>
          <p:cNvSpPr txBox="1"/>
          <p:nvPr>
            <p:ph idx="2" type="body"/>
          </p:nvPr>
        </p:nvSpPr>
        <p:spPr>
          <a:xfrm>
            <a:off x="4648200" y="1600200"/>
            <a:ext cx="4038600" cy="21859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6"/>
          <p:cNvSpPr txBox="1"/>
          <p:nvPr>
            <p:ph idx="3" type="body"/>
          </p:nvPr>
        </p:nvSpPr>
        <p:spPr>
          <a:xfrm>
            <a:off x="457200" y="3938588"/>
            <a:ext cx="8229600" cy="218757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6"/>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sz="1000">
                <a:solidFill>
                  <a:srgbClr val="0C0C0C"/>
                </a:solidFill>
                <a:latin typeface="Twentieth Century"/>
                <a:ea typeface="Twentieth Century"/>
                <a:cs typeface="Twentieth Century"/>
                <a:sym typeface="Twentieth Century"/>
              </a:defRPr>
            </a:lvl1pPr>
            <a:lvl2pPr indent="0" lvl="1" marL="0" marR="0" algn="l">
              <a:spcBef>
                <a:spcPts val="0"/>
              </a:spcBef>
              <a:buNone/>
              <a:defRPr sz="1000">
                <a:solidFill>
                  <a:srgbClr val="0C0C0C"/>
                </a:solidFill>
                <a:latin typeface="Twentieth Century"/>
                <a:ea typeface="Twentieth Century"/>
                <a:cs typeface="Twentieth Century"/>
                <a:sym typeface="Twentieth Century"/>
              </a:defRPr>
            </a:lvl2pPr>
            <a:lvl3pPr indent="0" lvl="2" marL="0" marR="0" algn="l">
              <a:spcBef>
                <a:spcPts val="0"/>
              </a:spcBef>
              <a:buNone/>
              <a:defRPr sz="1000">
                <a:solidFill>
                  <a:srgbClr val="0C0C0C"/>
                </a:solidFill>
                <a:latin typeface="Twentieth Century"/>
                <a:ea typeface="Twentieth Century"/>
                <a:cs typeface="Twentieth Century"/>
                <a:sym typeface="Twentieth Century"/>
              </a:defRPr>
            </a:lvl3pPr>
            <a:lvl4pPr indent="0" lvl="3" marL="0" marR="0" algn="l">
              <a:spcBef>
                <a:spcPts val="0"/>
              </a:spcBef>
              <a:buNone/>
              <a:defRPr sz="1000">
                <a:solidFill>
                  <a:srgbClr val="0C0C0C"/>
                </a:solidFill>
                <a:latin typeface="Twentieth Century"/>
                <a:ea typeface="Twentieth Century"/>
                <a:cs typeface="Twentieth Century"/>
                <a:sym typeface="Twentieth Century"/>
              </a:defRPr>
            </a:lvl4pPr>
            <a:lvl5pPr indent="0" lvl="4" marL="0" marR="0" algn="l">
              <a:spcBef>
                <a:spcPts val="0"/>
              </a:spcBef>
              <a:buNone/>
              <a:defRPr sz="1000">
                <a:solidFill>
                  <a:srgbClr val="0C0C0C"/>
                </a:solidFill>
                <a:latin typeface="Twentieth Century"/>
                <a:ea typeface="Twentieth Century"/>
                <a:cs typeface="Twentieth Century"/>
                <a:sym typeface="Twentieth Century"/>
              </a:defRPr>
            </a:lvl5pPr>
            <a:lvl6pPr indent="0" lvl="5" marL="0" marR="0" algn="l">
              <a:spcBef>
                <a:spcPts val="0"/>
              </a:spcBef>
              <a:buNone/>
              <a:defRPr sz="1000">
                <a:solidFill>
                  <a:srgbClr val="0C0C0C"/>
                </a:solidFill>
                <a:latin typeface="Twentieth Century"/>
                <a:ea typeface="Twentieth Century"/>
                <a:cs typeface="Twentieth Century"/>
                <a:sym typeface="Twentieth Century"/>
              </a:defRPr>
            </a:lvl6pPr>
            <a:lvl7pPr indent="0" lvl="6" marL="0" marR="0" algn="l">
              <a:spcBef>
                <a:spcPts val="0"/>
              </a:spcBef>
              <a:buNone/>
              <a:defRPr sz="1000">
                <a:solidFill>
                  <a:srgbClr val="0C0C0C"/>
                </a:solidFill>
                <a:latin typeface="Twentieth Century"/>
                <a:ea typeface="Twentieth Century"/>
                <a:cs typeface="Twentieth Century"/>
                <a:sym typeface="Twentieth Century"/>
              </a:defRPr>
            </a:lvl7pPr>
            <a:lvl8pPr indent="0" lvl="7" marL="0" marR="0" algn="l">
              <a:spcBef>
                <a:spcPts val="0"/>
              </a:spcBef>
              <a:buNone/>
              <a:defRPr sz="1000">
                <a:solidFill>
                  <a:srgbClr val="0C0C0C"/>
                </a:solidFill>
                <a:latin typeface="Twentieth Century"/>
                <a:ea typeface="Twentieth Century"/>
                <a:cs typeface="Twentieth Century"/>
                <a:sym typeface="Twentieth Century"/>
              </a:defRPr>
            </a:lvl8pPr>
            <a:lvl9pPr indent="0" lvl="8" marL="0" marR="0" algn="l">
              <a:spcBef>
                <a:spcPts val="0"/>
              </a:spcBef>
              <a:buNone/>
              <a:defRPr sz="1000">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98" name="Shape 498"/>
        <p:cNvGrpSpPr/>
        <p:nvPr/>
      </p:nvGrpSpPr>
      <p:grpSpPr>
        <a:xfrm>
          <a:off x="0" y="0"/>
          <a:ext cx="0" cy="0"/>
          <a:chOff x="0" y="0"/>
          <a:chExt cx="0" cy="0"/>
        </a:xfrm>
      </p:grpSpPr>
      <p:grpSp>
        <p:nvGrpSpPr>
          <p:cNvPr id="499" name="Google Shape;499;p55"/>
          <p:cNvGrpSpPr/>
          <p:nvPr/>
        </p:nvGrpSpPr>
        <p:grpSpPr>
          <a:xfrm>
            <a:off x="0" y="117475"/>
            <a:ext cx="9142413" cy="6738938"/>
            <a:chOff x="0" y="74"/>
            <a:chExt cx="5759" cy="4245"/>
          </a:xfrm>
        </p:grpSpPr>
        <p:sp>
          <p:nvSpPr>
            <p:cNvPr id="500" name="Google Shape;500;p55"/>
            <p:cNvSpPr/>
            <p:nvPr/>
          </p:nvSpPr>
          <p:spPr>
            <a:xfrm>
              <a:off x="432" y="4113"/>
              <a:ext cx="2208" cy="206"/>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1" name="Google Shape;501;p55"/>
            <p:cNvSpPr/>
            <p:nvPr/>
          </p:nvSpPr>
          <p:spPr>
            <a:xfrm>
              <a:off x="432" y="1536"/>
              <a:ext cx="5327"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2" name="Google Shape;502;p55"/>
            <p:cNvSpPr/>
            <p:nvPr/>
          </p:nvSpPr>
          <p:spPr>
            <a:xfrm>
              <a:off x="555"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3" name="Google Shape;503;p55"/>
            <p:cNvSpPr/>
            <p:nvPr/>
          </p:nvSpPr>
          <p:spPr>
            <a:xfrm>
              <a:off x="555"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4" name="Google Shape;504;p55"/>
            <p:cNvSpPr/>
            <p:nvPr/>
          </p:nvSpPr>
          <p:spPr>
            <a:xfrm>
              <a:off x="555"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5" name="Google Shape;505;p55"/>
            <p:cNvSpPr/>
            <p:nvPr/>
          </p:nvSpPr>
          <p:spPr>
            <a:xfrm>
              <a:off x="555" y="65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6" name="Google Shape;506;p55"/>
            <p:cNvSpPr/>
            <p:nvPr/>
          </p:nvSpPr>
          <p:spPr>
            <a:xfrm>
              <a:off x="555" y="79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7" name="Google Shape;507;p55"/>
            <p:cNvSpPr/>
            <p:nvPr/>
          </p:nvSpPr>
          <p:spPr>
            <a:xfrm>
              <a:off x="555" y="93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8" name="Google Shape;508;p55"/>
            <p:cNvSpPr/>
            <p:nvPr/>
          </p:nvSpPr>
          <p:spPr>
            <a:xfrm>
              <a:off x="555" y="108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09" name="Google Shape;509;p55"/>
            <p:cNvSpPr/>
            <p:nvPr/>
          </p:nvSpPr>
          <p:spPr>
            <a:xfrm>
              <a:off x="555" y="122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0" name="Google Shape;510;p55"/>
            <p:cNvSpPr/>
            <p:nvPr/>
          </p:nvSpPr>
          <p:spPr>
            <a:xfrm>
              <a:off x="555" y="1371"/>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511" name="Google Shape;511;p55"/>
            <p:cNvGrpSpPr/>
            <p:nvPr/>
          </p:nvGrpSpPr>
          <p:grpSpPr>
            <a:xfrm>
              <a:off x="2859" y="4202"/>
              <a:ext cx="2729" cy="41"/>
              <a:chOff x="2859" y="4202"/>
              <a:chExt cx="2729" cy="41"/>
            </a:xfrm>
          </p:grpSpPr>
          <p:sp>
            <p:nvSpPr>
              <p:cNvPr id="512" name="Google Shape;512;p55"/>
              <p:cNvSpPr/>
              <p:nvPr/>
            </p:nvSpPr>
            <p:spPr>
              <a:xfrm>
                <a:off x="285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3" name="Google Shape;513;p55"/>
              <p:cNvSpPr/>
              <p:nvPr/>
            </p:nvSpPr>
            <p:spPr>
              <a:xfrm>
                <a:off x="324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4" name="Google Shape;514;p55"/>
              <p:cNvSpPr/>
              <p:nvPr/>
            </p:nvSpPr>
            <p:spPr>
              <a:xfrm>
                <a:off x="362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5" name="Google Shape;515;p55"/>
              <p:cNvSpPr/>
              <p:nvPr/>
            </p:nvSpPr>
            <p:spPr>
              <a:xfrm>
                <a:off x="4011"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6" name="Google Shape;516;p55"/>
              <p:cNvSpPr/>
              <p:nvPr/>
            </p:nvSpPr>
            <p:spPr>
              <a:xfrm>
                <a:off x="4395"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7" name="Google Shape;517;p55"/>
              <p:cNvSpPr/>
              <p:nvPr/>
            </p:nvSpPr>
            <p:spPr>
              <a:xfrm>
                <a:off x="4779"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8" name="Google Shape;518;p55"/>
              <p:cNvSpPr/>
              <p:nvPr/>
            </p:nvSpPr>
            <p:spPr>
              <a:xfrm>
                <a:off x="5163" y="420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19" name="Google Shape;519;p55"/>
              <p:cNvSpPr/>
              <p:nvPr/>
            </p:nvSpPr>
            <p:spPr>
              <a:xfrm>
                <a:off x="5547" y="4202"/>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520" name="Google Shape;520;p55"/>
            <p:cNvSpPr/>
            <p:nvPr/>
          </p:nvSpPr>
          <p:spPr>
            <a:xfrm>
              <a:off x="555" y="507"/>
              <a:ext cx="42" cy="4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521" name="Google Shape;521;p55"/>
            <p:cNvGrpSpPr/>
            <p:nvPr/>
          </p:nvGrpSpPr>
          <p:grpSpPr>
            <a:xfrm>
              <a:off x="0" y="2327"/>
              <a:ext cx="1203" cy="1203"/>
              <a:chOff x="0" y="2327"/>
              <a:chExt cx="1203" cy="1203"/>
            </a:xfrm>
          </p:grpSpPr>
          <p:sp>
            <p:nvSpPr>
              <p:cNvPr id="522" name="Google Shape;522;p55"/>
              <p:cNvSpPr/>
              <p:nvPr/>
            </p:nvSpPr>
            <p:spPr>
              <a:xfrm>
                <a:off x="0" y="2394"/>
                <a:ext cx="443" cy="1033"/>
              </a:xfrm>
              <a:custGeom>
                <a:rect b="b" l="l" r="r" t="t"/>
                <a:pathLst>
                  <a:path extrusionOk="0" h="1033" w="44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23" name="Google Shape;523;p55"/>
              <p:cNvSpPr/>
              <p:nvPr/>
            </p:nvSpPr>
            <p:spPr>
              <a:xfrm>
                <a:off x="379" y="2327"/>
                <a:ext cx="824" cy="1203"/>
              </a:xfrm>
              <a:custGeom>
                <a:rect b="b" l="l" r="r" t="t"/>
                <a:pathLst>
                  <a:path extrusionOk="0" h="1203" w="824">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524" name="Google Shape;524;p55"/>
              <p:cNvSpPr/>
              <p:nvPr/>
            </p:nvSpPr>
            <p:spPr>
              <a:xfrm>
                <a:off x="530" y="2834"/>
                <a:ext cx="63" cy="73"/>
              </a:xfrm>
              <a:custGeom>
                <a:rect b="b" l="l" r="r" t="t"/>
                <a:pathLst>
                  <a:path extrusionOk="0" h="73" w="6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grpSp>
      <p:sp>
        <p:nvSpPr>
          <p:cNvPr id="525" name="Google Shape;525;p55"/>
          <p:cNvSpPr txBox="1"/>
          <p:nvPr>
            <p:ph type="ctrTitle"/>
          </p:nvPr>
        </p:nvSpPr>
        <p:spPr>
          <a:xfrm>
            <a:off x="685800" y="22860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6" name="Google Shape;526;p55"/>
          <p:cNvSpPr txBox="1"/>
          <p:nvPr>
            <p:ph idx="1" type="subTitle"/>
          </p:nvPr>
        </p:nvSpPr>
        <p:spPr>
          <a:xfrm>
            <a:off x="2057400" y="4114800"/>
            <a:ext cx="6400800" cy="1752600"/>
          </a:xfrm>
          <a:prstGeom prst="rect">
            <a:avLst/>
          </a:prstGeom>
          <a:noFill/>
          <a:ln>
            <a:noFill/>
          </a:ln>
        </p:spPr>
        <p:txBody>
          <a:bodyPr anchorCtr="0" anchor="t" bIns="46025" lIns="92075" spcFirstLastPara="1" rIns="92075" wrap="square" tIns="46025">
            <a:noAutofit/>
          </a:bodyPr>
          <a:lstStyle>
            <a:lvl1pPr lvl="0" algn="ctr">
              <a:spcBef>
                <a:spcPts val="480"/>
              </a:spcBef>
              <a:spcAft>
                <a:spcPts val="0"/>
              </a:spcAft>
              <a:buClr>
                <a:schemeClr val="lt1"/>
              </a:buClr>
              <a:buSzPts val="2400"/>
              <a:buFont typeface="Times New Roman"/>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
        <p:nvSpPr>
          <p:cNvPr id="527" name="Google Shape;527;p5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5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9" name="Google Shape;529;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0" name="Shape 530"/>
        <p:cNvGrpSpPr/>
        <p:nvPr/>
      </p:nvGrpSpPr>
      <p:grpSpPr>
        <a:xfrm>
          <a:off x="0" y="0"/>
          <a:ext cx="0" cy="0"/>
          <a:chOff x="0" y="0"/>
          <a:chExt cx="0" cy="0"/>
        </a:xfrm>
      </p:grpSpPr>
      <p:sp>
        <p:nvSpPr>
          <p:cNvPr id="531" name="Google Shape;531;p56"/>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2" name="Google Shape;532;p5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533" name="Google Shape;533;p5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5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 name="Google Shape;535;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6" name="Shape 536"/>
        <p:cNvGrpSpPr/>
        <p:nvPr/>
      </p:nvGrpSpPr>
      <p:grpSpPr>
        <a:xfrm>
          <a:off x="0" y="0"/>
          <a:ext cx="0" cy="0"/>
          <a:chOff x="0" y="0"/>
          <a:chExt cx="0" cy="0"/>
        </a:xfrm>
      </p:grpSpPr>
      <p:sp>
        <p:nvSpPr>
          <p:cNvPr id="537" name="Google Shape;537;p57"/>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8" name="Google Shape;538;p57"/>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539" name="Google Shape;539;p57"/>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540" name="Google Shape;540;p57"/>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541" name="Google Shape;541;p57"/>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542" name="Google Shape;542;p5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5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5" name="Shape 545"/>
        <p:cNvGrpSpPr/>
        <p:nvPr/>
      </p:nvGrpSpPr>
      <p:grpSpPr>
        <a:xfrm>
          <a:off x="0" y="0"/>
          <a:ext cx="0" cy="0"/>
          <a:chOff x="0" y="0"/>
          <a:chExt cx="0" cy="0"/>
        </a:xfrm>
      </p:grpSpPr>
      <p:sp>
        <p:nvSpPr>
          <p:cNvPr id="546" name="Google Shape;546;p58"/>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7" name="Google Shape;547;p5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5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0" name="Shape 550"/>
        <p:cNvGrpSpPr/>
        <p:nvPr/>
      </p:nvGrpSpPr>
      <p:grpSpPr>
        <a:xfrm>
          <a:off x="0" y="0"/>
          <a:ext cx="0" cy="0"/>
          <a:chOff x="0" y="0"/>
          <a:chExt cx="0" cy="0"/>
        </a:xfrm>
      </p:grpSpPr>
      <p:sp>
        <p:nvSpPr>
          <p:cNvPr id="551" name="Google Shape;551;p5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2" name="Google Shape;552;p5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4" name="Shape 554"/>
        <p:cNvGrpSpPr/>
        <p:nvPr/>
      </p:nvGrpSpPr>
      <p:grpSpPr>
        <a:xfrm>
          <a:off x="0" y="0"/>
          <a:ext cx="0" cy="0"/>
          <a:chOff x="0" y="0"/>
          <a:chExt cx="0" cy="0"/>
        </a:xfrm>
      </p:grpSpPr>
      <p:sp>
        <p:nvSpPr>
          <p:cNvPr id="555" name="Google Shape;555;p60"/>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6" name="Google Shape;556;p60"/>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557" name="Google Shape;557;p60"/>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558" name="Google Shape;558;p6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6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1" name="Shape 561"/>
        <p:cNvGrpSpPr/>
        <p:nvPr/>
      </p:nvGrpSpPr>
      <p:grpSpPr>
        <a:xfrm>
          <a:off x="0" y="0"/>
          <a:ext cx="0" cy="0"/>
          <a:chOff x="0" y="0"/>
          <a:chExt cx="0" cy="0"/>
        </a:xfrm>
      </p:grpSpPr>
      <p:sp>
        <p:nvSpPr>
          <p:cNvPr id="562" name="Google Shape;562;p61"/>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3" name="Google Shape;563;p61"/>
          <p:cNvSpPr/>
          <p:nvPr>
            <p:ph idx="2" type="pic"/>
          </p:nvPr>
        </p:nvSpPr>
        <p:spPr>
          <a:xfrm>
            <a:off x="1792288" y="612775"/>
            <a:ext cx="5486400" cy="4114800"/>
          </a:xfrm>
          <a:prstGeom prst="rect">
            <a:avLst/>
          </a:prstGeom>
          <a:noFill/>
          <a:ln>
            <a:noFill/>
          </a:ln>
        </p:spPr>
      </p:sp>
      <p:sp>
        <p:nvSpPr>
          <p:cNvPr id="564" name="Google Shape;564;p61"/>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565" name="Google Shape;565;p6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6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 name="Google Shape;567;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8" name="Shape 568"/>
        <p:cNvGrpSpPr/>
        <p:nvPr/>
      </p:nvGrpSpPr>
      <p:grpSpPr>
        <a:xfrm>
          <a:off x="0" y="0"/>
          <a:ext cx="0" cy="0"/>
          <a:chOff x="0" y="0"/>
          <a:chExt cx="0" cy="0"/>
        </a:xfrm>
      </p:grpSpPr>
      <p:sp>
        <p:nvSpPr>
          <p:cNvPr id="569" name="Google Shape;569;p62"/>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0" name="Google Shape;570;p62"/>
          <p:cNvSpPr txBox="1"/>
          <p:nvPr>
            <p:ph idx="1" type="body"/>
          </p:nvPr>
        </p:nvSpPr>
        <p:spPr>
          <a:xfrm rot="5400000">
            <a:off x="2514600" y="152400"/>
            <a:ext cx="4114800" cy="77724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71" name="Google Shape;571;p6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6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4" name="Shape 574"/>
        <p:cNvGrpSpPr/>
        <p:nvPr/>
      </p:nvGrpSpPr>
      <p:grpSpPr>
        <a:xfrm>
          <a:off x="0" y="0"/>
          <a:ext cx="0" cy="0"/>
          <a:chOff x="0" y="0"/>
          <a:chExt cx="0" cy="0"/>
        </a:xfrm>
      </p:grpSpPr>
      <p:sp>
        <p:nvSpPr>
          <p:cNvPr id="575" name="Google Shape;575;p63"/>
          <p:cNvSpPr txBox="1"/>
          <p:nvPr>
            <p:ph type="title"/>
          </p:nvPr>
        </p:nvSpPr>
        <p:spPr>
          <a:xfrm rot="5400000">
            <a:off x="4743450" y="2381250"/>
            <a:ext cx="5486400" cy="1943100"/>
          </a:xfrm>
          <a:prstGeom prst="rect">
            <a:avLst/>
          </a:prstGeom>
          <a:noFill/>
          <a:ln>
            <a:noFill/>
          </a:ln>
        </p:spPr>
        <p:txBody>
          <a:bodyPr anchorCtr="0" anchor="ctr" bIns="46025" lIns="92075" spcFirstLastPara="1" rIns="92075" wrap="square" tIns="460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6" name="Google Shape;576;p63"/>
          <p:cNvSpPr txBox="1"/>
          <p:nvPr>
            <p:ph idx="1" type="body"/>
          </p:nvPr>
        </p:nvSpPr>
        <p:spPr>
          <a:xfrm rot="5400000">
            <a:off x="781050" y="514350"/>
            <a:ext cx="5486400" cy="5676900"/>
          </a:xfrm>
          <a:prstGeom prst="rect">
            <a:avLst/>
          </a:prstGeom>
          <a:noFill/>
          <a:ln>
            <a:noFill/>
          </a:ln>
        </p:spPr>
        <p:txBody>
          <a:bodyPr anchorCtr="0" anchor="t" bIns="46025" lIns="92075" spcFirstLastPara="1" rIns="92075" wrap="square" tIns="46025">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77" name="Google Shape;577;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8" name="Google Shape;578;p6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7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sz="1400">
                <a:solidFill>
                  <a:srgbClr val="FFFFFF"/>
                </a:solidFill>
                <a:latin typeface="Times New Roman"/>
                <a:ea typeface="Times New Roman"/>
                <a:cs typeface="Times New Roman"/>
                <a:sym typeface="Times New Roman"/>
              </a:defRPr>
            </a:lvl1pPr>
            <a:lvl2pPr indent="0" lvl="1" marL="0" marR="0" algn="r">
              <a:spcBef>
                <a:spcPts val="0"/>
              </a:spcBef>
              <a:buNone/>
              <a:defRPr sz="1400">
                <a:solidFill>
                  <a:srgbClr val="FFFFFF"/>
                </a:solidFill>
                <a:latin typeface="Times New Roman"/>
                <a:ea typeface="Times New Roman"/>
                <a:cs typeface="Times New Roman"/>
                <a:sym typeface="Times New Roman"/>
              </a:defRPr>
            </a:lvl2pPr>
            <a:lvl3pPr indent="0" lvl="2" marL="0" marR="0" algn="r">
              <a:spcBef>
                <a:spcPts val="0"/>
              </a:spcBef>
              <a:buNone/>
              <a:defRPr sz="1400">
                <a:solidFill>
                  <a:srgbClr val="FFFFFF"/>
                </a:solidFill>
                <a:latin typeface="Times New Roman"/>
                <a:ea typeface="Times New Roman"/>
                <a:cs typeface="Times New Roman"/>
                <a:sym typeface="Times New Roman"/>
              </a:defRPr>
            </a:lvl3pPr>
            <a:lvl4pPr indent="0" lvl="3" marL="0" marR="0" algn="r">
              <a:spcBef>
                <a:spcPts val="0"/>
              </a:spcBef>
              <a:buNone/>
              <a:defRPr sz="1400">
                <a:solidFill>
                  <a:srgbClr val="FFFFFF"/>
                </a:solidFill>
                <a:latin typeface="Times New Roman"/>
                <a:ea typeface="Times New Roman"/>
                <a:cs typeface="Times New Roman"/>
                <a:sym typeface="Times New Roman"/>
              </a:defRPr>
            </a:lvl4pPr>
            <a:lvl5pPr indent="0" lvl="4" marL="0" marR="0" algn="r">
              <a:spcBef>
                <a:spcPts val="0"/>
              </a:spcBef>
              <a:buNone/>
              <a:defRPr sz="1400">
                <a:solidFill>
                  <a:srgbClr val="FFFFFF"/>
                </a:solidFill>
                <a:latin typeface="Times New Roman"/>
                <a:ea typeface="Times New Roman"/>
                <a:cs typeface="Times New Roman"/>
                <a:sym typeface="Times New Roman"/>
              </a:defRPr>
            </a:lvl5pPr>
            <a:lvl6pPr indent="0" lvl="5" marL="0" marR="0" algn="r">
              <a:spcBef>
                <a:spcPts val="0"/>
              </a:spcBef>
              <a:buNone/>
              <a:defRPr sz="1400">
                <a:solidFill>
                  <a:srgbClr val="FFFFFF"/>
                </a:solidFill>
                <a:latin typeface="Times New Roman"/>
                <a:ea typeface="Times New Roman"/>
                <a:cs typeface="Times New Roman"/>
                <a:sym typeface="Times New Roman"/>
              </a:defRPr>
            </a:lvl6pPr>
            <a:lvl7pPr indent="0" lvl="6" marL="0" marR="0" algn="r">
              <a:spcBef>
                <a:spcPts val="0"/>
              </a:spcBef>
              <a:buNone/>
              <a:defRPr sz="1400">
                <a:solidFill>
                  <a:srgbClr val="FFFFFF"/>
                </a:solidFill>
                <a:latin typeface="Times New Roman"/>
                <a:ea typeface="Times New Roman"/>
                <a:cs typeface="Times New Roman"/>
                <a:sym typeface="Times New Roman"/>
              </a:defRPr>
            </a:lvl7pPr>
            <a:lvl8pPr indent="0" lvl="7" marL="0" marR="0" algn="r">
              <a:spcBef>
                <a:spcPts val="0"/>
              </a:spcBef>
              <a:buNone/>
              <a:defRPr sz="1400">
                <a:solidFill>
                  <a:srgbClr val="FFFFFF"/>
                </a:solidFill>
                <a:latin typeface="Times New Roman"/>
                <a:ea typeface="Times New Roman"/>
                <a:cs typeface="Times New Roman"/>
                <a:sym typeface="Times New Roman"/>
              </a:defRPr>
            </a:lvl8pPr>
            <a:lvl9pPr indent="0" lvl="8" marL="0" marR="0" algn="r">
              <a:spcBef>
                <a:spcPts val="0"/>
              </a:spcBef>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0" name="Shape 50"/>
        <p:cNvGrpSpPr/>
        <p:nvPr/>
      </p:nvGrpSpPr>
      <p:grpSpPr>
        <a:xfrm>
          <a:off x="0" y="0"/>
          <a:ext cx="0" cy="0"/>
          <a:chOff x="0" y="0"/>
          <a:chExt cx="0" cy="0"/>
        </a:xfrm>
      </p:grpSpPr>
      <p:sp>
        <p:nvSpPr>
          <p:cNvPr id="51" name="Google Shape;5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457200" y="1600200"/>
            <a:ext cx="4038600" cy="452596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7"/>
          <p:cNvSpPr txBox="1"/>
          <p:nvPr>
            <p:ph idx="2" type="body"/>
          </p:nvPr>
        </p:nvSpPr>
        <p:spPr>
          <a:xfrm>
            <a:off x="4648200" y="1600200"/>
            <a:ext cx="4038600" cy="21859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7"/>
          <p:cNvSpPr txBox="1"/>
          <p:nvPr>
            <p:ph idx="3" type="body"/>
          </p:nvPr>
        </p:nvSpPr>
        <p:spPr>
          <a:xfrm>
            <a:off x="4648200" y="3938588"/>
            <a:ext cx="4038600" cy="218757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7"/>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sz="1000">
                <a:solidFill>
                  <a:srgbClr val="0C0C0C"/>
                </a:solidFill>
                <a:latin typeface="Twentieth Century"/>
                <a:ea typeface="Twentieth Century"/>
                <a:cs typeface="Twentieth Century"/>
                <a:sym typeface="Twentieth Century"/>
              </a:defRPr>
            </a:lvl1pPr>
            <a:lvl2pPr indent="0" lvl="1" marL="0" marR="0" algn="l">
              <a:spcBef>
                <a:spcPts val="0"/>
              </a:spcBef>
              <a:buNone/>
              <a:defRPr sz="1000">
                <a:solidFill>
                  <a:srgbClr val="0C0C0C"/>
                </a:solidFill>
                <a:latin typeface="Twentieth Century"/>
                <a:ea typeface="Twentieth Century"/>
                <a:cs typeface="Twentieth Century"/>
                <a:sym typeface="Twentieth Century"/>
              </a:defRPr>
            </a:lvl2pPr>
            <a:lvl3pPr indent="0" lvl="2" marL="0" marR="0" algn="l">
              <a:spcBef>
                <a:spcPts val="0"/>
              </a:spcBef>
              <a:buNone/>
              <a:defRPr sz="1000">
                <a:solidFill>
                  <a:srgbClr val="0C0C0C"/>
                </a:solidFill>
                <a:latin typeface="Twentieth Century"/>
                <a:ea typeface="Twentieth Century"/>
                <a:cs typeface="Twentieth Century"/>
                <a:sym typeface="Twentieth Century"/>
              </a:defRPr>
            </a:lvl3pPr>
            <a:lvl4pPr indent="0" lvl="3" marL="0" marR="0" algn="l">
              <a:spcBef>
                <a:spcPts val="0"/>
              </a:spcBef>
              <a:buNone/>
              <a:defRPr sz="1000">
                <a:solidFill>
                  <a:srgbClr val="0C0C0C"/>
                </a:solidFill>
                <a:latin typeface="Twentieth Century"/>
                <a:ea typeface="Twentieth Century"/>
                <a:cs typeface="Twentieth Century"/>
                <a:sym typeface="Twentieth Century"/>
              </a:defRPr>
            </a:lvl4pPr>
            <a:lvl5pPr indent="0" lvl="4" marL="0" marR="0" algn="l">
              <a:spcBef>
                <a:spcPts val="0"/>
              </a:spcBef>
              <a:buNone/>
              <a:defRPr sz="1000">
                <a:solidFill>
                  <a:srgbClr val="0C0C0C"/>
                </a:solidFill>
                <a:latin typeface="Twentieth Century"/>
                <a:ea typeface="Twentieth Century"/>
                <a:cs typeface="Twentieth Century"/>
                <a:sym typeface="Twentieth Century"/>
              </a:defRPr>
            </a:lvl5pPr>
            <a:lvl6pPr indent="0" lvl="5" marL="0" marR="0" algn="l">
              <a:spcBef>
                <a:spcPts val="0"/>
              </a:spcBef>
              <a:buNone/>
              <a:defRPr sz="1000">
                <a:solidFill>
                  <a:srgbClr val="0C0C0C"/>
                </a:solidFill>
                <a:latin typeface="Twentieth Century"/>
                <a:ea typeface="Twentieth Century"/>
                <a:cs typeface="Twentieth Century"/>
                <a:sym typeface="Twentieth Century"/>
              </a:defRPr>
            </a:lvl6pPr>
            <a:lvl7pPr indent="0" lvl="6" marL="0" marR="0" algn="l">
              <a:spcBef>
                <a:spcPts val="0"/>
              </a:spcBef>
              <a:buNone/>
              <a:defRPr sz="1000">
                <a:solidFill>
                  <a:srgbClr val="0C0C0C"/>
                </a:solidFill>
                <a:latin typeface="Twentieth Century"/>
                <a:ea typeface="Twentieth Century"/>
                <a:cs typeface="Twentieth Century"/>
                <a:sym typeface="Twentieth Century"/>
              </a:defRPr>
            </a:lvl7pPr>
            <a:lvl8pPr indent="0" lvl="7" marL="0" marR="0" algn="l">
              <a:spcBef>
                <a:spcPts val="0"/>
              </a:spcBef>
              <a:buNone/>
              <a:defRPr sz="1000">
                <a:solidFill>
                  <a:srgbClr val="0C0C0C"/>
                </a:solidFill>
                <a:latin typeface="Twentieth Century"/>
                <a:ea typeface="Twentieth Century"/>
                <a:cs typeface="Twentieth Century"/>
                <a:sym typeface="Twentieth Century"/>
              </a:defRPr>
            </a:lvl8pPr>
            <a:lvl9pPr indent="0" lvl="8" marL="0" marR="0" algn="l">
              <a:spcBef>
                <a:spcPts val="0"/>
              </a:spcBef>
              <a:buNone/>
              <a:defRPr sz="1000">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 type="body"/>
          </p:nvPr>
        </p:nvSpPr>
        <p:spPr>
          <a:xfrm>
            <a:off x="768096" y="2286000"/>
            <a:ext cx="356616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8"/>
          <p:cNvSpPr txBox="1"/>
          <p:nvPr>
            <p:ph idx="2" type="body"/>
          </p:nvPr>
        </p:nvSpPr>
        <p:spPr>
          <a:xfrm>
            <a:off x="4491990" y="2286000"/>
            <a:ext cx="356616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8"/>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5" name="Shape 65"/>
        <p:cNvGrpSpPr/>
        <p:nvPr/>
      </p:nvGrpSpPr>
      <p:grpSpPr>
        <a:xfrm>
          <a:off x="0" y="0"/>
          <a:ext cx="0" cy="0"/>
          <a:chOff x="0" y="0"/>
          <a:chExt cx="0" cy="0"/>
        </a:xfrm>
      </p:grpSpPr>
      <p:sp>
        <p:nvSpPr>
          <p:cNvPr id="66" name="Google Shape;66;p9"/>
          <p:cNvSpPr/>
          <p:nvPr/>
        </p:nvSpPr>
        <p:spPr>
          <a:xfrm>
            <a:off x="0" y="0"/>
            <a:ext cx="9144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4762" y="0"/>
            <a:ext cx="9139239" cy="4572001"/>
          </a:xfrm>
          <a:custGeom>
            <a:rect b="b" l="l" r="r" t="t"/>
            <a:pathLst>
              <a:path extrusionOk="0" h="4572001" w="9139239">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title"/>
          </p:nvPr>
        </p:nvSpPr>
        <p:spPr>
          <a:xfrm>
            <a:off x="342900" y="4960137"/>
            <a:ext cx="58293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4400"/>
              <a:buFont typeface="Twentieth Century"/>
              <a:buNone/>
              <a:defRPr b="0"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body"/>
          </p:nvPr>
        </p:nvSpPr>
        <p:spPr>
          <a:xfrm>
            <a:off x="6457950" y="4960137"/>
            <a:ext cx="24003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600"/>
              <a:buNone/>
              <a:defRPr sz="1600">
                <a:solidFill>
                  <a:srgbClr val="0C0C0C"/>
                </a:solidFill>
              </a:defRPr>
            </a:lvl1pPr>
            <a:lvl2pPr indent="-228600" lvl="1" marL="914400" algn="l">
              <a:lnSpc>
                <a:spcPct val="90000"/>
              </a:lnSpc>
              <a:spcBef>
                <a:spcPts val="200"/>
              </a:spcBef>
              <a:spcAft>
                <a:spcPts val="0"/>
              </a:spcAft>
              <a:buSzPts val="1600"/>
              <a:buNone/>
              <a:defRPr sz="16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70" name="Google Shape;70;p9"/>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3" name="Google Shape;73;p9"/>
          <p:cNvCxnSpPr/>
          <p:nvPr/>
        </p:nvCxnSpPr>
        <p:spPr>
          <a:xfrm rot="10800000">
            <a:off x="6290132"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1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body"/>
          </p:nvPr>
        </p:nvSpPr>
        <p:spPr>
          <a:xfrm>
            <a:off x="768096" y="2179636"/>
            <a:ext cx="356616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200"/>
              <a:buNone/>
              <a:defRPr b="0" sz="22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7" name="Google Shape;77;p10"/>
          <p:cNvSpPr txBox="1"/>
          <p:nvPr>
            <p:ph idx="2" type="body"/>
          </p:nvPr>
        </p:nvSpPr>
        <p:spPr>
          <a:xfrm>
            <a:off x="768096" y="2967788"/>
            <a:ext cx="356616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10"/>
          <p:cNvSpPr txBox="1"/>
          <p:nvPr>
            <p:ph idx="3" type="body"/>
          </p:nvPr>
        </p:nvSpPr>
        <p:spPr>
          <a:xfrm>
            <a:off x="4491990" y="2179636"/>
            <a:ext cx="356616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200"/>
              <a:buNone/>
              <a:defRPr b="0" sz="22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9" name="Google Shape;79;p10"/>
          <p:cNvSpPr txBox="1"/>
          <p:nvPr>
            <p:ph idx="4" type="body"/>
          </p:nvPr>
        </p:nvSpPr>
        <p:spPr>
          <a:xfrm>
            <a:off x="4491990" y="2967788"/>
            <a:ext cx="356616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0" name="Google Shape;80;p10"/>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5.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1.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4400"/>
              <a:buFont typeface="Twentieth Century"/>
              <a:buNone/>
              <a:defRPr b="0" i="0" sz="44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lvl1pPr indent="-355600" lvl="0" marL="457200" marR="0" rtl="0" algn="l">
              <a:lnSpc>
                <a:spcPct val="90000"/>
              </a:lnSpc>
              <a:spcBef>
                <a:spcPts val="1200"/>
              </a:spcBef>
              <a:spcAft>
                <a:spcPts val="0"/>
              </a:spcAft>
              <a:buClr>
                <a:schemeClr val="accent1"/>
              </a:buClr>
              <a:buSzPts val="2000"/>
              <a:buFont typeface="Twentieth Century"/>
              <a:buChar char=" "/>
              <a:defRPr b="0" i="0" sz="2000" u="none" cap="none" strike="noStrike">
                <a:solidFill>
                  <a:schemeClr val="dk1"/>
                </a:solidFill>
                <a:latin typeface="Twentieth Century"/>
                <a:ea typeface="Twentieth Century"/>
                <a:cs typeface="Twentieth Century"/>
                <a:sym typeface="Twentieth Century"/>
              </a:defRPr>
            </a:lvl1pPr>
            <a:lvl2pPr indent="-330200" lvl="1" marL="914400" marR="0" rtl="0" algn="l">
              <a:lnSpc>
                <a:spcPct val="90000"/>
              </a:lnSpc>
              <a:spcBef>
                <a:spcPts val="200"/>
              </a:spcBef>
              <a:spcAft>
                <a:spcPts val="0"/>
              </a:spcAft>
              <a:buClr>
                <a:schemeClr val="accent1"/>
              </a:buClr>
              <a:buSzPts val="1600"/>
              <a:buFont typeface="Noto Sans Symbols"/>
              <a:buChar char="🢝"/>
              <a:defRPr b="0" i="0" sz="1600" u="none" cap="none" strike="noStrike">
                <a:solidFill>
                  <a:schemeClr val="dk1"/>
                </a:solidFill>
                <a:latin typeface="Twentieth Century"/>
                <a:ea typeface="Twentieth Century"/>
                <a:cs typeface="Twentieth Century"/>
                <a:sym typeface="Twentieth Century"/>
              </a:defRPr>
            </a:lvl2pPr>
            <a:lvl3pPr indent="-304800" lvl="2" marL="13716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3pPr>
            <a:lvl4pPr indent="-304800" lvl="3" marL="18288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4pPr>
            <a:lvl5pPr indent="-304800" lvl="4" marL="22860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5pPr>
            <a:lvl6pPr indent="-304800" lvl="5" marL="27432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6pPr>
            <a:lvl7pPr indent="-304800" lvl="6" marL="32004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7pPr>
            <a:lvl8pPr indent="-304800" lvl="7" marL="3657600" marR="0" rtl="0" algn="l">
              <a:lnSpc>
                <a:spcPct val="90000"/>
              </a:lnSpc>
              <a:spcBef>
                <a:spcPts val="400"/>
              </a:spcBef>
              <a:spcAft>
                <a:spcPts val="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8pPr>
            <a:lvl9pPr indent="-304800" lvl="8" marL="4114800" marR="0" rtl="0" algn="l">
              <a:lnSpc>
                <a:spcPct val="90000"/>
              </a:lnSpc>
              <a:spcBef>
                <a:spcPts val="400"/>
              </a:spcBef>
              <a:spcAft>
                <a:spcPts val="400"/>
              </a:spcAft>
              <a:buClr>
                <a:schemeClr val="accent1"/>
              </a:buClr>
              <a:buSzPts val="1200"/>
              <a:buFont typeface="Noto Sans Symbols"/>
              <a:buChar char="🢝"/>
              <a:defRPr b="0" i="0" sz="12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
          <p:cNvSpPr txBox="1"/>
          <p:nvPr>
            <p:ph idx="11" type="ftr"/>
          </p:nvPr>
        </p:nvSpPr>
        <p:spPr>
          <a:xfrm>
            <a:off x="3632200" y="6470704"/>
            <a:ext cx="4426094"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1pPr>
            <a:lvl2pPr indent="0" lvl="1"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2pPr>
            <a:lvl3pPr indent="0" lvl="2"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3pPr>
            <a:lvl4pPr indent="0" lvl="3"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4pPr>
            <a:lvl5pPr indent="0" lvl="4"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5pPr>
            <a:lvl6pPr indent="0" lvl="5"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6pPr>
            <a:lvl7pPr indent="0" lvl="6"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7pPr>
            <a:lvl8pPr indent="0" lvl="7"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8pPr>
            <a:lvl9pPr indent="0" lvl="8" marL="0" marR="0" rtl="0" algn="l">
              <a:spcBef>
                <a:spcPts val="0"/>
              </a:spcBef>
              <a:spcAft>
                <a:spcPts val="0"/>
              </a:spcAft>
              <a:buNone/>
              <a:defRPr b="0"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
          <p:cNvCxnSpPr/>
          <p:nvPr/>
        </p:nvCxnSpPr>
        <p:spPr>
          <a:xfrm rot="10800000">
            <a:off x="5715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 name="Shape 116"/>
        <p:cNvGrpSpPr/>
        <p:nvPr/>
      </p:nvGrpSpPr>
      <p:grpSpPr>
        <a:xfrm>
          <a:off x="0" y="0"/>
          <a:ext cx="0" cy="0"/>
          <a:chOff x="0" y="0"/>
          <a:chExt cx="0" cy="0"/>
        </a:xfrm>
      </p:grpSpPr>
      <p:grpSp>
        <p:nvGrpSpPr>
          <p:cNvPr id="117" name="Google Shape;117;p16"/>
          <p:cNvGrpSpPr/>
          <p:nvPr/>
        </p:nvGrpSpPr>
        <p:grpSpPr>
          <a:xfrm>
            <a:off x="685800" y="117475"/>
            <a:ext cx="8456613" cy="6738938"/>
            <a:chOff x="432" y="74"/>
            <a:chExt cx="5327" cy="4245"/>
          </a:xfrm>
        </p:grpSpPr>
        <p:sp>
          <p:nvSpPr>
            <p:cNvPr id="118" name="Google Shape;118;p16"/>
            <p:cNvSpPr/>
            <p:nvPr/>
          </p:nvSpPr>
          <p:spPr>
            <a:xfrm>
              <a:off x="432" y="4176"/>
              <a:ext cx="2208" cy="143"/>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119" name="Google Shape;119;p16"/>
            <p:cNvGrpSpPr/>
            <p:nvPr/>
          </p:nvGrpSpPr>
          <p:grpSpPr>
            <a:xfrm>
              <a:off x="2859" y="4250"/>
              <a:ext cx="2729" cy="41"/>
              <a:chOff x="2859" y="4250"/>
              <a:chExt cx="2729" cy="41"/>
            </a:xfrm>
          </p:grpSpPr>
          <p:sp>
            <p:nvSpPr>
              <p:cNvPr id="120" name="Google Shape;120;p16"/>
              <p:cNvSpPr/>
              <p:nvPr/>
            </p:nvSpPr>
            <p:spPr>
              <a:xfrm>
                <a:off x="285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1" name="Google Shape;121;p16"/>
              <p:cNvSpPr/>
              <p:nvPr/>
            </p:nvSpPr>
            <p:spPr>
              <a:xfrm>
                <a:off x="324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2" name="Google Shape;122;p16"/>
              <p:cNvSpPr/>
              <p:nvPr/>
            </p:nvSpPr>
            <p:spPr>
              <a:xfrm>
                <a:off x="362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3" name="Google Shape;123;p16"/>
              <p:cNvSpPr/>
              <p:nvPr/>
            </p:nvSpPr>
            <p:spPr>
              <a:xfrm>
                <a:off x="4011"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4" name="Google Shape;124;p16"/>
              <p:cNvSpPr/>
              <p:nvPr/>
            </p:nvSpPr>
            <p:spPr>
              <a:xfrm>
                <a:off x="4395"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5" name="Google Shape;125;p16"/>
              <p:cNvSpPr/>
              <p:nvPr/>
            </p:nvSpPr>
            <p:spPr>
              <a:xfrm>
                <a:off x="477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6" name="Google Shape;126;p16"/>
              <p:cNvSpPr/>
              <p:nvPr/>
            </p:nvSpPr>
            <p:spPr>
              <a:xfrm>
                <a:off x="516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7" name="Google Shape;127;p16"/>
              <p:cNvSpPr/>
              <p:nvPr/>
            </p:nvSpPr>
            <p:spPr>
              <a:xfrm>
                <a:off x="554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128" name="Google Shape;128;p16"/>
            <p:cNvSpPr/>
            <p:nvPr/>
          </p:nvSpPr>
          <p:spPr>
            <a:xfrm>
              <a:off x="480" y="480"/>
              <a:ext cx="5279"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29" name="Google Shape;129;p16"/>
            <p:cNvSpPr/>
            <p:nvPr/>
          </p:nvSpPr>
          <p:spPr>
            <a:xfrm>
              <a:off x="507"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30" name="Google Shape;130;p16"/>
            <p:cNvSpPr/>
            <p:nvPr/>
          </p:nvSpPr>
          <p:spPr>
            <a:xfrm>
              <a:off x="507"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131" name="Google Shape;131;p16"/>
            <p:cNvSpPr/>
            <p:nvPr/>
          </p:nvSpPr>
          <p:spPr>
            <a:xfrm>
              <a:off x="507"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132" name="Google Shape;132;p16"/>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9pPr>
          </a:lstStyle>
          <a:p/>
        </p:txBody>
      </p:sp>
      <p:sp>
        <p:nvSpPr>
          <p:cNvPr id="133" name="Google Shape;133;p16"/>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lt1"/>
              </a:buClr>
              <a:buSzPts val="2200"/>
              <a:buFont typeface="Times New Roman"/>
              <a:buChar char="–"/>
              <a:defRPr b="0" i="0" sz="22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17500" lvl="3" marL="1828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4pPr>
            <a:lvl5pPr indent="-317500" lvl="4" marL="22860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5pPr>
            <a:lvl6pPr indent="-317500" lvl="5" marL="27432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6pPr>
            <a:lvl7pPr indent="-317500" lvl="6" marL="32004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7pPr>
            <a:lvl8pPr indent="-317500" lvl="7" marL="36576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8pPr>
            <a:lvl9pPr indent="-317500" lvl="8" marL="4114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134" name="Google Shape;134;p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5" name="Google Shape;135;p1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6" name="Google Shape;136;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2" name="Shape 232"/>
        <p:cNvGrpSpPr/>
        <p:nvPr/>
      </p:nvGrpSpPr>
      <p:grpSpPr>
        <a:xfrm>
          <a:off x="0" y="0"/>
          <a:ext cx="0" cy="0"/>
          <a:chOff x="0" y="0"/>
          <a:chExt cx="0" cy="0"/>
        </a:xfrm>
      </p:grpSpPr>
      <p:grpSp>
        <p:nvGrpSpPr>
          <p:cNvPr id="233" name="Google Shape;233;p28"/>
          <p:cNvGrpSpPr/>
          <p:nvPr/>
        </p:nvGrpSpPr>
        <p:grpSpPr>
          <a:xfrm>
            <a:off x="685800" y="117475"/>
            <a:ext cx="8456613" cy="6738938"/>
            <a:chOff x="432" y="74"/>
            <a:chExt cx="5327" cy="4245"/>
          </a:xfrm>
        </p:grpSpPr>
        <p:sp>
          <p:nvSpPr>
            <p:cNvPr id="234" name="Google Shape;234;p28"/>
            <p:cNvSpPr/>
            <p:nvPr/>
          </p:nvSpPr>
          <p:spPr>
            <a:xfrm>
              <a:off x="432" y="4176"/>
              <a:ext cx="2208" cy="143"/>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235" name="Google Shape;235;p28"/>
            <p:cNvGrpSpPr/>
            <p:nvPr/>
          </p:nvGrpSpPr>
          <p:grpSpPr>
            <a:xfrm>
              <a:off x="2859" y="4250"/>
              <a:ext cx="2729" cy="41"/>
              <a:chOff x="2859" y="4250"/>
              <a:chExt cx="2729" cy="41"/>
            </a:xfrm>
          </p:grpSpPr>
          <p:sp>
            <p:nvSpPr>
              <p:cNvPr id="236" name="Google Shape;236;p28"/>
              <p:cNvSpPr/>
              <p:nvPr/>
            </p:nvSpPr>
            <p:spPr>
              <a:xfrm>
                <a:off x="285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37" name="Google Shape;237;p28"/>
              <p:cNvSpPr/>
              <p:nvPr/>
            </p:nvSpPr>
            <p:spPr>
              <a:xfrm>
                <a:off x="324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38" name="Google Shape;238;p28"/>
              <p:cNvSpPr/>
              <p:nvPr/>
            </p:nvSpPr>
            <p:spPr>
              <a:xfrm>
                <a:off x="362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39" name="Google Shape;239;p28"/>
              <p:cNvSpPr/>
              <p:nvPr/>
            </p:nvSpPr>
            <p:spPr>
              <a:xfrm>
                <a:off x="4011"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0" name="Google Shape;240;p28"/>
              <p:cNvSpPr/>
              <p:nvPr/>
            </p:nvSpPr>
            <p:spPr>
              <a:xfrm>
                <a:off x="4395"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1" name="Google Shape;241;p28"/>
              <p:cNvSpPr/>
              <p:nvPr/>
            </p:nvSpPr>
            <p:spPr>
              <a:xfrm>
                <a:off x="477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2" name="Google Shape;242;p28"/>
              <p:cNvSpPr/>
              <p:nvPr/>
            </p:nvSpPr>
            <p:spPr>
              <a:xfrm>
                <a:off x="516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3" name="Google Shape;243;p28"/>
              <p:cNvSpPr/>
              <p:nvPr/>
            </p:nvSpPr>
            <p:spPr>
              <a:xfrm>
                <a:off x="554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244" name="Google Shape;244;p28"/>
            <p:cNvSpPr/>
            <p:nvPr/>
          </p:nvSpPr>
          <p:spPr>
            <a:xfrm>
              <a:off x="480" y="480"/>
              <a:ext cx="5279"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5" name="Google Shape;245;p28"/>
            <p:cNvSpPr/>
            <p:nvPr/>
          </p:nvSpPr>
          <p:spPr>
            <a:xfrm>
              <a:off x="507"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6" name="Google Shape;246;p28"/>
            <p:cNvSpPr/>
            <p:nvPr/>
          </p:nvSpPr>
          <p:spPr>
            <a:xfrm>
              <a:off x="507"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247" name="Google Shape;247;p28"/>
            <p:cNvSpPr/>
            <p:nvPr/>
          </p:nvSpPr>
          <p:spPr>
            <a:xfrm>
              <a:off x="507"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248" name="Google Shape;248;p28"/>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9pPr>
          </a:lstStyle>
          <a:p/>
        </p:txBody>
      </p:sp>
      <p:sp>
        <p:nvSpPr>
          <p:cNvPr id="249" name="Google Shape;249;p2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lt1"/>
              </a:buClr>
              <a:buSzPts val="2200"/>
              <a:buFont typeface="Times New Roman"/>
              <a:buChar char="–"/>
              <a:defRPr b="0" i="0" sz="22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17500" lvl="3" marL="1828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4pPr>
            <a:lvl5pPr indent="-317500" lvl="4" marL="22860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5pPr>
            <a:lvl6pPr indent="-317500" lvl="5" marL="27432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6pPr>
            <a:lvl7pPr indent="-317500" lvl="6" marL="32004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7pPr>
            <a:lvl8pPr indent="-317500" lvl="7" marL="36576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8pPr>
            <a:lvl9pPr indent="-317500" lvl="8" marL="4114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250" name="Google Shape;250;p2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251" name="Google Shape;251;p2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252" name="Google Shape;252;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8" name="Shape 348"/>
        <p:cNvGrpSpPr/>
        <p:nvPr/>
      </p:nvGrpSpPr>
      <p:grpSpPr>
        <a:xfrm>
          <a:off x="0" y="0"/>
          <a:ext cx="0" cy="0"/>
          <a:chOff x="0" y="0"/>
          <a:chExt cx="0" cy="0"/>
        </a:xfrm>
      </p:grpSpPr>
      <p:grpSp>
        <p:nvGrpSpPr>
          <p:cNvPr id="349" name="Google Shape;349;p40"/>
          <p:cNvGrpSpPr/>
          <p:nvPr/>
        </p:nvGrpSpPr>
        <p:grpSpPr>
          <a:xfrm>
            <a:off x="685800" y="117475"/>
            <a:ext cx="8456613" cy="6738938"/>
            <a:chOff x="432" y="74"/>
            <a:chExt cx="5327" cy="4245"/>
          </a:xfrm>
        </p:grpSpPr>
        <p:sp>
          <p:nvSpPr>
            <p:cNvPr id="350" name="Google Shape;350;p40"/>
            <p:cNvSpPr/>
            <p:nvPr/>
          </p:nvSpPr>
          <p:spPr>
            <a:xfrm>
              <a:off x="432" y="4176"/>
              <a:ext cx="2208" cy="143"/>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351" name="Google Shape;351;p40"/>
            <p:cNvGrpSpPr/>
            <p:nvPr/>
          </p:nvGrpSpPr>
          <p:grpSpPr>
            <a:xfrm>
              <a:off x="2859" y="4250"/>
              <a:ext cx="2729" cy="41"/>
              <a:chOff x="2859" y="4250"/>
              <a:chExt cx="2729" cy="41"/>
            </a:xfrm>
          </p:grpSpPr>
          <p:sp>
            <p:nvSpPr>
              <p:cNvPr id="352" name="Google Shape;352;p40"/>
              <p:cNvSpPr/>
              <p:nvPr/>
            </p:nvSpPr>
            <p:spPr>
              <a:xfrm>
                <a:off x="285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3" name="Google Shape;353;p40"/>
              <p:cNvSpPr/>
              <p:nvPr/>
            </p:nvSpPr>
            <p:spPr>
              <a:xfrm>
                <a:off x="324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4" name="Google Shape;354;p40"/>
              <p:cNvSpPr/>
              <p:nvPr/>
            </p:nvSpPr>
            <p:spPr>
              <a:xfrm>
                <a:off x="362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5" name="Google Shape;355;p40"/>
              <p:cNvSpPr/>
              <p:nvPr/>
            </p:nvSpPr>
            <p:spPr>
              <a:xfrm>
                <a:off x="4011"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6" name="Google Shape;356;p40"/>
              <p:cNvSpPr/>
              <p:nvPr/>
            </p:nvSpPr>
            <p:spPr>
              <a:xfrm>
                <a:off x="4395"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7" name="Google Shape;357;p40"/>
              <p:cNvSpPr/>
              <p:nvPr/>
            </p:nvSpPr>
            <p:spPr>
              <a:xfrm>
                <a:off x="477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8" name="Google Shape;358;p40"/>
              <p:cNvSpPr/>
              <p:nvPr/>
            </p:nvSpPr>
            <p:spPr>
              <a:xfrm>
                <a:off x="516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59" name="Google Shape;359;p40"/>
              <p:cNvSpPr/>
              <p:nvPr/>
            </p:nvSpPr>
            <p:spPr>
              <a:xfrm>
                <a:off x="554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360" name="Google Shape;360;p40"/>
            <p:cNvSpPr/>
            <p:nvPr/>
          </p:nvSpPr>
          <p:spPr>
            <a:xfrm>
              <a:off x="480" y="480"/>
              <a:ext cx="5279"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1" name="Google Shape;361;p40"/>
            <p:cNvSpPr/>
            <p:nvPr/>
          </p:nvSpPr>
          <p:spPr>
            <a:xfrm>
              <a:off x="507"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2" name="Google Shape;362;p40"/>
            <p:cNvSpPr/>
            <p:nvPr/>
          </p:nvSpPr>
          <p:spPr>
            <a:xfrm>
              <a:off x="507"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363" name="Google Shape;363;p40"/>
            <p:cNvSpPr/>
            <p:nvPr/>
          </p:nvSpPr>
          <p:spPr>
            <a:xfrm>
              <a:off x="507"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364" name="Google Shape;364;p40"/>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9pPr>
          </a:lstStyle>
          <a:p/>
        </p:txBody>
      </p:sp>
      <p:sp>
        <p:nvSpPr>
          <p:cNvPr id="365" name="Google Shape;365;p40"/>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lt1"/>
              </a:buClr>
              <a:buSzPts val="2200"/>
              <a:buFont typeface="Times New Roman"/>
              <a:buChar char="–"/>
              <a:defRPr b="0" i="0" sz="22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17500" lvl="3" marL="1828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4pPr>
            <a:lvl5pPr indent="-317500" lvl="4" marL="22860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5pPr>
            <a:lvl6pPr indent="-317500" lvl="5" marL="27432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6pPr>
            <a:lvl7pPr indent="-317500" lvl="6" marL="32004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7pPr>
            <a:lvl8pPr indent="-317500" lvl="7" marL="36576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8pPr>
            <a:lvl9pPr indent="-317500" lvl="8" marL="4114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366" name="Google Shape;366;p4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7" name="Google Shape;367;p4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368" name="Google Shape;368;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4" name="Shape 464"/>
        <p:cNvGrpSpPr/>
        <p:nvPr/>
      </p:nvGrpSpPr>
      <p:grpSpPr>
        <a:xfrm>
          <a:off x="0" y="0"/>
          <a:ext cx="0" cy="0"/>
          <a:chOff x="0" y="0"/>
          <a:chExt cx="0" cy="0"/>
        </a:xfrm>
      </p:grpSpPr>
      <p:grpSp>
        <p:nvGrpSpPr>
          <p:cNvPr id="465" name="Google Shape;465;p52"/>
          <p:cNvGrpSpPr/>
          <p:nvPr/>
        </p:nvGrpSpPr>
        <p:grpSpPr>
          <a:xfrm>
            <a:off x="685800" y="117475"/>
            <a:ext cx="8456613" cy="6738938"/>
            <a:chOff x="432" y="74"/>
            <a:chExt cx="5327" cy="4245"/>
          </a:xfrm>
        </p:grpSpPr>
        <p:sp>
          <p:nvSpPr>
            <p:cNvPr id="466" name="Google Shape;466;p52"/>
            <p:cNvSpPr/>
            <p:nvPr/>
          </p:nvSpPr>
          <p:spPr>
            <a:xfrm>
              <a:off x="432" y="4176"/>
              <a:ext cx="2208" cy="143"/>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nvGrpSpPr>
            <p:cNvPr id="467" name="Google Shape;467;p52"/>
            <p:cNvGrpSpPr/>
            <p:nvPr/>
          </p:nvGrpSpPr>
          <p:grpSpPr>
            <a:xfrm>
              <a:off x="2859" y="4250"/>
              <a:ext cx="2729" cy="41"/>
              <a:chOff x="2859" y="4250"/>
              <a:chExt cx="2729" cy="41"/>
            </a:xfrm>
          </p:grpSpPr>
          <p:sp>
            <p:nvSpPr>
              <p:cNvPr id="468" name="Google Shape;468;p52"/>
              <p:cNvSpPr/>
              <p:nvPr/>
            </p:nvSpPr>
            <p:spPr>
              <a:xfrm>
                <a:off x="285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69" name="Google Shape;469;p52"/>
              <p:cNvSpPr/>
              <p:nvPr/>
            </p:nvSpPr>
            <p:spPr>
              <a:xfrm>
                <a:off x="324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0" name="Google Shape;470;p52"/>
              <p:cNvSpPr/>
              <p:nvPr/>
            </p:nvSpPr>
            <p:spPr>
              <a:xfrm>
                <a:off x="362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1" name="Google Shape;471;p52"/>
              <p:cNvSpPr/>
              <p:nvPr/>
            </p:nvSpPr>
            <p:spPr>
              <a:xfrm>
                <a:off x="4011"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2" name="Google Shape;472;p52"/>
              <p:cNvSpPr/>
              <p:nvPr/>
            </p:nvSpPr>
            <p:spPr>
              <a:xfrm>
                <a:off x="4395"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3" name="Google Shape;473;p52"/>
              <p:cNvSpPr/>
              <p:nvPr/>
            </p:nvSpPr>
            <p:spPr>
              <a:xfrm>
                <a:off x="4779"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4" name="Google Shape;474;p52"/>
              <p:cNvSpPr/>
              <p:nvPr/>
            </p:nvSpPr>
            <p:spPr>
              <a:xfrm>
                <a:off x="5163" y="4250"/>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5" name="Google Shape;475;p52"/>
              <p:cNvSpPr/>
              <p:nvPr/>
            </p:nvSpPr>
            <p:spPr>
              <a:xfrm>
                <a:off x="5547" y="4250"/>
                <a:ext cx="41"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476" name="Google Shape;476;p52"/>
            <p:cNvSpPr/>
            <p:nvPr/>
          </p:nvSpPr>
          <p:spPr>
            <a:xfrm>
              <a:off x="480" y="480"/>
              <a:ext cx="5279" cy="480"/>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7" name="Google Shape;477;p52"/>
            <p:cNvSpPr/>
            <p:nvPr/>
          </p:nvSpPr>
          <p:spPr>
            <a:xfrm>
              <a:off x="507" y="74"/>
              <a:ext cx="42" cy="42"/>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8" name="Google Shape;478;p52"/>
            <p:cNvSpPr/>
            <p:nvPr/>
          </p:nvSpPr>
          <p:spPr>
            <a:xfrm>
              <a:off x="507" y="219"/>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
          <p:nvSpPr>
            <p:cNvPr id="479" name="Google Shape;479;p52"/>
            <p:cNvSpPr/>
            <p:nvPr/>
          </p:nvSpPr>
          <p:spPr>
            <a:xfrm>
              <a:off x="507" y="362"/>
              <a:ext cx="42" cy="41"/>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grpSp>
      <p:sp>
        <p:nvSpPr>
          <p:cNvPr id="480" name="Google Shape;480;p52"/>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3600" u="none" cap="none" strike="noStrike">
                <a:solidFill>
                  <a:schemeClr val="lt2"/>
                </a:solidFill>
                <a:latin typeface="Times New Roman"/>
                <a:ea typeface="Times New Roman"/>
                <a:cs typeface="Times New Roman"/>
                <a:sym typeface="Times New Roman"/>
              </a:defRPr>
            </a:lvl9pPr>
          </a:lstStyle>
          <a:p/>
        </p:txBody>
      </p:sp>
      <p:sp>
        <p:nvSpPr>
          <p:cNvPr id="481" name="Google Shape;481;p52"/>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lvl1pPr indent="-381000" lvl="0" marL="4572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lt1"/>
              </a:buClr>
              <a:buSzPts val="2200"/>
              <a:buFont typeface="Times New Roman"/>
              <a:buChar char="–"/>
              <a:defRPr b="0" i="0" sz="2200" u="none" cap="none" strike="noStrike">
                <a:solidFill>
                  <a:schemeClr val="lt1"/>
                </a:solidFill>
                <a:latin typeface="Times New Roman"/>
                <a:ea typeface="Times New Roman"/>
                <a:cs typeface="Times New Roman"/>
                <a:sym typeface="Times New Roman"/>
              </a:defRPr>
            </a:lvl2pPr>
            <a:lvl3pPr indent="-342900" lvl="2" marL="1371600" marR="0" rtl="0" algn="l">
              <a:spcBef>
                <a:spcPts val="360"/>
              </a:spcBef>
              <a:spcAft>
                <a:spcPts val="0"/>
              </a:spcAft>
              <a:buClr>
                <a:schemeClr val="lt1"/>
              </a:buClr>
              <a:buSzPts val="1800"/>
              <a:buFont typeface="Times New Roman"/>
              <a:buChar char="•"/>
              <a:defRPr b="0" i="0" sz="1800" u="none" cap="none" strike="noStrike">
                <a:solidFill>
                  <a:schemeClr val="lt1"/>
                </a:solidFill>
                <a:latin typeface="Times New Roman"/>
                <a:ea typeface="Times New Roman"/>
                <a:cs typeface="Times New Roman"/>
                <a:sym typeface="Times New Roman"/>
              </a:defRPr>
            </a:lvl3pPr>
            <a:lvl4pPr indent="-317500" lvl="3" marL="1828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4pPr>
            <a:lvl5pPr indent="-317500" lvl="4" marL="22860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5pPr>
            <a:lvl6pPr indent="-317500" lvl="5" marL="27432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6pPr>
            <a:lvl7pPr indent="-317500" lvl="6" marL="32004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7pPr>
            <a:lvl8pPr indent="-317500" lvl="7" marL="36576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8pPr>
            <a:lvl9pPr indent="-317500" lvl="8" marL="4114800" marR="0" rtl="0" algn="l">
              <a:spcBef>
                <a:spcPts val="280"/>
              </a:spcBef>
              <a:spcAft>
                <a:spcPts val="0"/>
              </a:spcAft>
              <a:buClr>
                <a:schemeClr val="lt1"/>
              </a:buClr>
              <a:buSzPts val="1400"/>
              <a:buFont typeface="Times New Roman"/>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482" name="Google Shape;482;p5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483" name="Google Shape;483;p5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700"/>
              </a:spcBef>
              <a:spcAft>
                <a:spcPts val="0"/>
              </a:spcAft>
              <a:buSzPts val="1400"/>
              <a:buNone/>
              <a:defRPr sz="1400">
                <a:solidFill>
                  <a:schemeClr val="lt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lt1"/>
                </a:solidFill>
                <a:latin typeface="Times New Roman"/>
                <a:ea typeface="Times New Roman"/>
                <a:cs typeface="Times New Roman"/>
                <a:sym typeface="Times New Roman"/>
              </a:defRPr>
            </a:lvl9pPr>
          </a:lstStyle>
          <a:p/>
        </p:txBody>
      </p:sp>
      <p:sp>
        <p:nvSpPr>
          <p:cNvPr id="484" name="Google Shape;484;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112.png"/><Relationship Id="rId4" Type="http://schemas.openxmlformats.org/officeDocument/2006/relationships/image" Target="../media/image1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1.png"/><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24.png"/><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183.png"/><Relationship Id="rId4" Type="http://schemas.openxmlformats.org/officeDocument/2006/relationships/image" Target="../media/image132.png"/><Relationship Id="rId5" Type="http://schemas.openxmlformats.org/officeDocument/2006/relationships/image" Target="../media/image1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image" Target="../media/image1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6.xml"/><Relationship Id="rId3" Type="http://schemas.openxmlformats.org/officeDocument/2006/relationships/image" Target="../media/image126.png"/><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image" Target="../media/image130.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8.xml"/><Relationship Id="rId3" Type="http://schemas.openxmlformats.org/officeDocument/2006/relationships/image" Target="../media/image193.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9.xml"/><Relationship Id="rId3" Type="http://schemas.openxmlformats.org/officeDocument/2006/relationships/image" Target="../media/image127.png"/><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47.png"/><Relationship Id="rId4" Type="http://schemas.openxmlformats.org/officeDocument/2006/relationships/image" Target="../media/image176.png"/><Relationship Id="rId5" Type="http://schemas.openxmlformats.org/officeDocument/2006/relationships/image" Target="../media/image1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3.png"/><Relationship Id="rId4" Type="http://schemas.openxmlformats.org/officeDocument/2006/relationships/image" Target="../media/image1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89.png"/><Relationship Id="rId4" Type="http://schemas.openxmlformats.org/officeDocument/2006/relationships/image" Target="../media/image166.png"/><Relationship Id="rId5" Type="http://schemas.openxmlformats.org/officeDocument/2006/relationships/image" Target="../media/image191.png"/><Relationship Id="rId6" Type="http://schemas.openxmlformats.org/officeDocument/2006/relationships/image" Target="../media/image1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58.png"/><Relationship Id="rId4" Type="http://schemas.openxmlformats.org/officeDocument/2006/relationships/image" Target="../media/image150.png"/><Relationship Id="rId5" Type="http://schemas.openxmlformats.org/officeDocument/2006/relationships/image" Target="../media/image145.png"/><Relationship Id="rId6" Type="http://schemas.openxmlformats.org/officeDocument/2006/relationships/image" Target="../media/image160.png"/><Relationship Id="rId7" Type="http://schemas.openxmlformats.org/officeDocument/2006/relationships/image" Target="../media/image19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148.png"/><Relationship Id="rId4" Type="http://schemas.openxmlformats.org/officeDocument/2006/relationships/image" Target="../media/image153.png"/><Relationship Id="rId5" Type="http://schemas.openxmlformats.org/officeDocument/2006/relationships/image" Target="../media/image15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5.png"/><Relationship Id="rId4" Type="http://schemas.openxmlformats.org/officeDocument/2006/relationships/image" Target="../media/image159.png"/><Relationship Id="rId5" Type="http://schemas.openxmlformats.org/officeDocument/2006/relationships/image" Target="../media/image1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62.png"/><Relationship Id="rId4" Type="http://schemas.openxmlformats.org/officeDocument/2006/relationships/image" Target="../media/image173.png"/><Relationship Id="rId5"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7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78.png"/><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www.mathsisfun.com/algebra/matrix-types.html" TargetMode="External"/><Relationship Id="rId4" Type="http://schemas.openxmlformats.org/officeDocument/2006/relationships/hyperlink" Target="https://www.mathsisfun.com/algebra/matrix-determinant.html"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7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65.png"/><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6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74.png"/><Relationship Id="rId4" Type="http://schemas.openxmlformats.org/officeDocument/2006/relationships/image" Target="../media/image184.png"/><Relationship Id="rId5" Type="http://schemas.openxmlformats.org/officeDocument/2006/relationships/image" Target="../media/image169.png"/><Relationship Id="rId6" Type="http://schemas.openxmlformats.org/officeDocument/2006/relationships/image" Target="../media/image175.png"/><Relationship Id="rId7" Type="http://schemas.openxmlformats.org/officeDocument/2006/relationships/image" Target="../media/image17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85.png"/><Relationship Id="rId4" Type="http://schemas.openxmlformats.org/officeDocument/2006/relationships/image" Target="../media/image18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72.png"/><Relationship Id="rId4" Type="http://schemas.openxmlformats.org/officeDocument/2006/relationships/image" Target="../media/image1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86.png"/><Relationship Id="rId4" Type="http://schemas.openxmlformats.org/officeDocument/2006/relationships/image" Target="../media/image19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7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8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79.png"/><Relationship Id="rId4" Type="http://schemas.openxmlformats.org/officeDocument/2006/relationships/image" Target="../media/image19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gif"/><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61.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59.png"/><Relationship Id="rId7" Type="http://schemas.openxmlformats.org/officeDocument/2006/relationships/image" Target="../media/image68.png"/><Relationship Id="rId8"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2.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88.png"/><Relationship Id="rId7"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4.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8.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9.png"/><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2.png"/><Relationship Id="rId4" Type="http://schemas.openxmlformats.org/officeDocument/2006/relationships/image" Target="../media/image120.png"/><Relationship Id="rId5"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7.pn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3.png"/><Relationship Id="rId4" Type="http://schemas.openxmlformats.org/officeDocument/2006/relationships/image" Target="../media/image118.png"/><Relationship Id="rId5"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5.png"/><Relationship Id="rId4"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10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8.png"/><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9.pn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2.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2.png"/><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4"/>
          <p:cNvSpPr txBox="1"/>
          <p:nvPr>
            <p:ph type="ctrTitle"/>
          </p:nvPr>
        </p:nvSpPr>
        <p:spPr>
          <a:xfrm>
            <a:off x="342900" y="4960137"/>
            <a:ext cx="5829300" cy="14630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4400"/>
              <a:buFont typeface="Twentieth Century"/>
              <a:buNone/>
            </a:pPr>
            <a:r>
              <a:rPr lang="en-US"/>
              <a:t>CHAPTER 3</a:t>
            </a:r>
            <a:br>
              <a:rPr lang="en-US"/>
            </a:br>
            <a:endParaRPr/>
          </a:p>
        </p:txBody>
      </p:sp>
      <p:sp>
        <p:nvSpPr>
          <p:cNvPr id="585" name="Google Shape;585;p64"/>
          <p:cNvSpPr txBox="1"/>
          <p:nvPr>
            <p:ph idx="1" type="subTitle"/>
          </p:nvPr>
        </p:nvSpPr>
        <p:spPr>
          <a:xfrm>
            <a:off x="6457950" y="4960137"/>
            <a:ext cx="2400300" cy="1463040"/>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l">
              <a:lnSpc>
                <a:spcPct val="100000"/>
              </a:lnSpc>
              <a:spcBef>
                <a:spcPts val="0"/>
              </a:spcBef>
              <a:spcAft>
                <a:spcPts val="0"/>
              </a:spcAft>
              <a:buSzPct val="100000"/>
              <a:buNone/>
            </a:pPr>
            <a:r>
              <a:rPr b="1" lang="en-US" sz="2400"/>
              <a:t>Image Transform: Frequency Domain Representation and Enhancement</a:t>
            </a:r>
            <a:endParaRPr/>
          </a:p>
          <a:p>
            <a:pPr indent="0" lvl="0" marL="0" rtl="0" algn="l">
              <a:lnSpc>
                <a:spcPct val="100000"/>
              </a:lnSpc>
              <a:spcBef>
                <a:spcPts val="200"/>
              </a:spcBef>
              <a:spcAft>
                <a:spcPts val="0"/>
              </a:spcAft>
              <a:buSzPct val="100000"/>
              <a:buNone/>
            </a:pPr>
            <a:r>
              <a:t/>
            </a:r>
            <a:endParaRPr b="1" sz="2400"/>
          </a:p>
          <a:p>
            <a:pPr indent="0" lvl="0" marL="0" rtl="0" algn="l">
              <a:lnSpc>
                <a:spcPct val="100000"/>
              </a:lnSpc>
              <a:spcBef>
                <a:spcPts val="200"/>
              </a:spcBef>
              <a:spcAft>
                <a:spcPts val="0"/>
              </a:spcAft>
              <a:buSzPct val="100000"/>
              <a:buNone/>
            </a:pPr>
            <a:r>
              <a:rPr b="1" lang="en-US" sz="2400"/>
              <a:t>Dr. Bhakti Palkar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FOURIER TRANSFORM</a:t>
            </a:r>
            <a:endParaRPr/>
          </a:p>
        </p:txBody>
      </p:sp>
      <p:sp>
        <p:nvSpPr>
          <p:cNvPr id="643" name="Google Shape;643;p73"/>
          <p:cNvSpPr txBox="1"/>
          <p:nvPr>
            <p:ph idx="1" type="body"/>
          </p:nvPr>
        </p:nvSpPr>
        <p:spPr>
          <a:xfrm>
            <a:off x="768096" y="1700808"/>
            <a:ext cx="7290055" cy="4608552"/>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Fourier transform is widely used in the field of image processing.</a:t>
            </a:r>
            <a:endParaRPr/>
          </a:p>
          <a:p>
            <a:pPr indent="-127000" lvl="0" marL="91440" rtl="0" algn="l">
              <a:lnSpc>
                <a:spcPct val="90000"/>
              </a:lnSpc>
              <a:spcBef>
                <a:spcPts val="1400"/>
              </a:spcBef>
              <a:spcAft>
                <a:spcPts val="0"/>
              </a:spcAft>
              <a:buSzPts val="2000"/>
              <a:buChar char=" "/>
            </a:pPr>
            <a:r>
              <a:rPr lang="en-US"/>
              <a:t>A Fourier transform is used to transform an intensity image into the domain of spatial frequency.</a:t>
            </a:r>
            <a:endParaRPr/>
          </a:p>
        </p:txBody>
      </p:sp>
      <p:pic>
        <p:nvPicPr>
          <p:cNvPr id="644" name="Google Shape;644;p73"/>
          <p:cNvPicPr preferRelativeResize="0"/>
          <p:nvPr/>
        </p:nvPicPr>
        <p:blipFill rotWithShape="1">
          <a:blip r:embed="rId3">
            <a:alphaModFix/>
          </a:blip>
          <a:srcRect b="0" l="0" r="0" t="0"/>
          <a:stretch/>
        </p:blipFill>
        <p:spPr>
          <a:xfrm>
            <a:off x="2032282" y="2861924"/>
            <a:ext cx="5511086" cy="1499616"/>
          </a:xfrm>
          <a:prstGeom prst="rect">
            <a:avLst/>
          </a:prstGeom>
          <a:noFill/>
          <a:ln>
            <a:noFill/>
          </a:ln>
        </p:spPr>
      </p:pic>
      <p:sp>
        <p:nvSpPr>
          <p:cNvPr id="645" name="Google Shape;645;p73"/>
          <p:cNvSpPr txBox="1"/>
          <p:nvPr/>
        </p:nvSpPr>
        <p:spPr>
          <a:xfrm>
            <a:off x="1085849" y="4379614"/>
            <a:ext cx="77344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A continuous time signal x(t) is converted into discrete time signal x(nT ) by sampling process, where T is the sampling interval</a:t>
            </a:r>
            <a:endParaRPr sz="1800">
              <a:solidFill>
                <a:schemeClr val="dk1"/>
              </a:solidFill>
              <a:latin typeface="Twentieth Century"/>
              <a:ea typeface="Twentieth Century"/>
              <a:cs typeface="Twentieth Century"/>
              <a:sym typeface="Twentieth Century"/>
            </a:endParaRPr>
          </a:p>
        </p:txBody>
      </p:sp>
      <p:pic>
        <p:nvPicPr>
          <p:cNvPr id="646" name="Google Shape;646;p73"/>
          <p:cNvPicPr preferRelativeResize="0"/>
          <p:nvPr/>
        </p:nvPicPr>
        <p:blipFill rotWithShape="1">
          <a:blip r:embed="rId4">
            <a:alphaModFix/>
          </a:blip>
          <a:srcRect b="0" l="0" r="0" t="0"/>
          <a:stretch/>
        </p:blipFill>
        <p:spPr>
          <a:xfrm>
            <a:off x="2123789" y="5117590"/>
            <a:ext cx="5331039" cy="15387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63"/>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1349" name="Google Shape;1349;p163"/>
          <p:cNvSpPr txBox="1"/>
          <p:nvPr>
            <p:ph type="title"/>
          </p:nvPr>
        </p:nvSpPr>
        <p:spPr>
          <a:xfrm>
            <a:off x="719138" y="381000"/>
            <a:ext cx="8424862" cy="133191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COMPARISON: IDEAL LP AND BLPF</a:t>
            </a:r>
            <a:endParaRPr/>
          </a:p>
        </p:txBody>
      </p:sp>
      <p:pic>
        <p:nvPicPr>
          <p:cNvPr id="1350" name="Google Shape;1350;p163"/>
          <p:cNvPicPr preferRelativeResize="0"/>
          <p:nvPr/>
        </p:nvPicPr>
        <p:blipFill rotWithShape="1">
          <a:blip r:embed="rId3">
            <a:alphaModFix/>
          </a:blip>
          <a:srcRect b="0" l="0" r="0" t="0"/>
          <a:stretch/>
        </p:blipFill>
        <p:spPr>
          <a:xfrm>
            <a:off x="1673225" y="1933575"/>
            <a:ext cx="2724150" cy="4603750"/>
          </a:xfrm>
          <a:prstGeom prst="rect">
            <a:avLst/>
          </a:prstGeom>
          <a:noFill/>
          <a:ln>
            <a:noFill/>
          </a:ln>
        </p:spPr>
      </p:pic>
      <p:pic>
        <p:nvPicPr>
          <p:cNvPr id="1351" name="Google Shape;1351;p163"/>
          <p:cNvPicPr preferRelativeResize="0"/>
          <p:nvPr/>
        </p:nvPicPr>
        <p:blipFill rotWithShape="1">
          <a:blip r:embed="rId4">
            <a:alphaModFix/>
          </a:blip>
          <a:srcRect b="0" l="0" r="0" t="0"/>
          <a:stretch/>
        </p:blipFill>
        <p:spPr>
          <a:xfrm>
            <a:off x="4802188" y="1901825"/>
            <a:ext cx="2763837" cy="4618038"/>
          </a:xfrm>
          <a:prstGeom prst="rect">
            <a:avLst/>
          </a:prstGeom>
          <a:noFill/>
          <a:ln>
            <a:noFill/>
          </a:ln>
        </p:spPr>
      </p:pic>
      <p:sp>
        <p:nvSpPr>
          <p:cNvPr id="1352" name="Google Shape;1352;p163"/>
          <p:cNvSpPr txBox="1"/>
          <p:nvPr/>
        </p:nvSpPr>
        <p:spPr>
          <a:xfrm>
            <a:off x="2711450" y="1573213"/>
            <a:ext cx="658813"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ILPF</a:t>
            </a:r>
            <a:endParaRPr/>
          </a:p>
        </p:txBody>
      </p:sp>
      <p:sp>
        <p:nvSpPr>
          <p:cNvPr id="1353" name="Google Shape;1353;p163"/>
          <p:cNvSpPr txBox="1"/>
          <p:nvPr/>
        </p:nvSpPr>
        <p:spPr>
          <a:xfrm>
            <a:off x="5534025" y="1533525"/>
            <a:ext cx="736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BLPF</a:t>
            </a:r>
            <a:endParaRPr/>
          </a:p>
        </p:txBody>
      </p:sp>
      <p:sp>
        <p:nvSpPr>
          <p:cNvPr id="1354" name="Google Shape;1354;p163"/>
          <p:cNvSpPr txBox="1"/>
          <p:nvPr/>
        </p:nvSpPr>
        <p:spPr>
          <a:xfrm>
            <a:off x="228600" y="3533775"/>
            <a:ext cx="1192213" cy="9223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t>
            </a:r>
            <a:r>
              <a:rPr baseline="-25000" lang="en-US" sz="1800">
                <a:solidFill>
                  <a:schemeClr val="dk1"/>
                </a:solidFill>
                <a:latin typeface="Times New Roman"/>
                <a:ea typeface="Times New Roman"/>
                <a:cs typeface="Times New Roman"/>
                <a:sym typeface="Times New Roman"/>
              </a:rPr>
              <a:t>0</a:t>
            </a:r>
            <a:r>
              <a:rPr lang="en-US" sz="1800">
                <a:solidFill>
                  <a:schemeClr val="dk1"/>
                </a:solidFill>
                <a:latin typeface="Times New Roman"/>
                <a:ea typeface="Times New Roman"/>
                <a:cs typeface="Times New Roman"/>
                <a:sym typeface="Times New Roman"/>
              </a:rPr>
              <a:t>=10, 30,</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60, 160,</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460</a:t>
            </a:r>
            <a:endParaRPr/>
          </a:p>
        </p:txBody>
      </p:sp>
      <p:sp>
        <p:nvSpPr>
          <p:cNvPr id="1355" name="Google Shape;1355;p163"/>
          <p:cNvSpPr txBox="1"/>
          <p:nvPr/>
        </p:nvSpPr>
        <p:spPr>
          <a:xfrm>
            <a:off x="7924800" y="3810000"/>
            <a:ext cx="5461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n=2</a:t>
            </a:r>
            <a:endParaRPr/>
          </a:p>
        </p:txBody>
      </p:sp>
      <p:sp>
        <p:nvSpPr>
          <p:cNvPr id="1356" name="Google Shape;1356;p163"/>
          <p:cNvSpPr txBox="1"/>
          <p:nvPr/>
        </p:nvSpPr>
        <p:spPr>
          <a:xfrm>
            <a:off x="7696200" y="2590800"/>
            <a:ext cx="1192213"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t>
            </a:r>
            <a:r>
              <a:rPr baseline="-25000" lang="en-US" sz="1800">
                <a:solidFill>
                  <a:schemeClr val="dk1"/>
                </a:solidFill>
                <a:latin typeface="Times New Roman"/>
                <a:ea typeface="Times New Roman"/>
                <a:cs typeface="Times New Roman"/>
                <a:sym typeface="Times New Roman"/>
              </a:rPr>
              <a:t>0</a:t>
            </a:r>
            <a:r>
              <a:rPr lang="en-US" sz="1800">
                <a:solidFill>
                  <a:schemeClr val="dk1"/>
                </a:solidFill>
                <a:latin typeface="Times New Roman"/>
                <a:ea typeface="Times New Roman"/>
                <a:cs typeface="Times New Roman"/>
                <a:sym typeface="Times New Roman"/>
              </a:rPr>
              <a:t>=10, 30,</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60, 160,</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460</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6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GAUSSIAN LOWPASS FILTERS </a:t>
            </a:r>
            <a:endParaRPr/>
          </a:p>
        </p:txBody>
      </p:sp>
      <p:sp>
        <p:nvSpPr>
          <p:cNvPr id="1362" name="Google Shape;1362;p164"/>
          <p:cNvSpPr txBox="1"/>
          <p:nvPr/>
        </p:nvSpPr>
        <p:spPr>
          <a:xfrm>
            <a:off x="457200" y="1600200"/>
            <a:ext cx="8382000" cy="2819400"/>
          </a:xfrm>
          <a:prstGeom prst="rect">
            <a:avLst/>
          </a:prstGeom>
          <a:noFill/>
          <a:ln>
            <a:noFill/>
          </a:ln>
        </p:spPr>
        <p:txBody>
          <a:bodyPr anchorCtr="0" anchor="t" bIns="45700" lIns="45700" spcFirstLastPara="1" rIns="45700" wrap="square" tIns="45700">
            <a:normAutofit/>
          </a:bodyPr>
          <a:lstStyle/>
          <a:p>
            <a:pPr indent="-152400" lvl="0" marL="91440" marR="0" rtl="0" algn="l">
              <a:lnSpc>
                <a:spcPct val="90000"/>
              </a:lnSpc>
              <a:spcBef>
                <a:spcPts val="0"/>
              </a:spcBef>
              <a:spcAft>
                <a:spcPts val="0"/>
              </a:spcAft>
              <a:buClr>
                <a:schemeClr val="accent1"/>
              </a:buClr>
              <a:buSzPts val="2400"/>
              <a:buFont typeface="Twentieth Century"/>
              <a:buChar char=" "/>
            </a:pPr>
            <a:r>
              <a:rPr lang="en-US" sz="2400">
                <a:solidFill>
                  <a:schemeClr val="dk1"/>
                </a:solidFill>
                <a:latin typeface="Twentieth Century"/>
                <a:ea typeface="Twentieth Century"/>
                <a:cs typeface="Twentieth Century"/>
                <a:sym typeface="Twentieth Century"/>
              </a:rPr>
              <a:t>GLPF is given by the following (centered ) transfer function</a:t>
            </a:r>
            <a:endParaRPr/>
          </a:p>
          <a:p>
            <a:pPr indent="-10159" lvl="1" marL="265176" marR="0" rtl="0" algn="l">
              <a:lnSpc>
                <a:spcPct val="90000"/>
              </a:lnSpc>
              <a:spcBef>
                <a:spcPts val="400"/>
              </a:spcBef>
              <a:spcAft>
                <a:spcPts val="0"/>
              </a:spcAft>
              <a:buClr>
                <a:schemeClr val="accent1"/>
              </a:buClr>
              <a:buSzPts val="2000"/>
              <a:buFont typeface="Noto Sans Symbols"/>
              <a:buNone/>
            </a:pPr>
            <a:r>
              <a:t/>
            </a:r>
            <a:endParaRPr b="0" i="0" sz="2000" u="none" cap="none" strike="noStrike">
              <a:solidFill>
                <a:schemeClr val="dk1"/>
              </a:solidFill>
              <a:latin typeface="Twentieth Century"/>
              <a:ea typeface="Twentieth Century"/>
              <a:cs typeface="Twentieth Century"/>
              <a:sym typeface="Twentieth Century"/>
            </a:endParaRPr>
          </a:p>
          <a:p>
            <a:pPr indent="-137159" lvl="1" marL="265176" marR="0" rtl="0" algn="l">
              <a:lnSpc>
                <a:spcPct val="90000"/>
              </a:lnSpc>
              <a:spcBef>
                <a:spcPts val="600"/>
              </a:spcBef>
              <a:spcAft>
                <a:spcPts val="0"/>
              </a:spcAft>
              <a:buClr>
                <a:schemeClr val="accent1"/>
              </a:buClr>
              <a:buSzPts val="20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(u</a:t>
            </a:r>
            <a:r>
              <a:rPr b="0" baseline="-25000" i="0" lang="en-US" sz="2000" u="none" cap="none" strike="noStrike">
                <a:solidFill>
                  <a:schemeClr val="dk1"/>
                </a:solidFill>
                <a:latin typeface="Twentieth Century"/>
                <a:ea typeface="Twentieth Century"/>
                <a:cs typeface="Twentieth Century"/>
                <a:sym typeface="Twentieth Century"/>
              </a:rPr>
              <a:t>0</a:t>
            </a:r>
            <a:r>
              <a:rPr b="0" i="0" lang="en-US" sz="2000" u="none" cap="none" strike="noStrike">
                <a:solidFill>
                  <a:schemeClr val="dk1"/>
                </a:solidFill>
                <a:latin typeface="Twentieth Century"/>
                <a:ea typeface="Twentieth Century"/>
                <a:cs typeface="Twentieth Century"/>
                <a:sym typeface="Twentieth Century"/>
              </a:rPr>
              <a:t>,v</a:t>
            </a:r>
            <a:r>
              <a:rPr b="0" baseline="-25000" i="0" lang="en-US" sz="2000" u="none" cap="none" strike="noStrike">
                <a:solidFill>
                  <a:schemeClr val="dk1"/>
                </a:solidFill>
                <a:latin typeface="Twentieth Century"/>
                <a:ea typeface="Twentieth Century"/>
                <a:cs typeface="Twentieth Century"/>
                <a:sym typeface="Twentieth Century"/>
              </a:rPr>
              <a:t>0</a:t>
            </a:r>
            <a:r>
              <a:rPr b="0" i="0" lang="en-US" sz="2000" u="none" cap="none" strike="noStrike">
                <a:solidFill>
                  <a:schemeClr val="dk1"/>
                </a:solidFill>
                <a:latin typeface="Twentieth Century"/>
                <a:ea typeface="Twentieth Century"/>
                <a:cs typeface="Twentieth Century"/>
                <a:sym typeface="Twentieth Century"/>
              </a:rPr>
              <a:t>) is the center of the transfer function</a:t>
            </a:r>
            <a:endParaRPr/>
          </a:p>
          <a:p>
            <a:pPr indent="-137159" lvl="1" marL="265176" marR="0" rtl="0" algn="l">
              <a:lnSpc>
                <a:spcPct val="90000"/>
              </a:lnSpc>
              <a:spcBef>
                <a:spcPts val="600"/>
              </a:spcBef>
              <a:spcAft>
                <a:spcPts val="0"/>
              </a:spcAft>
              <a:buClr>
                <a:schemeClr val="accent1"/>
              </a:buClr>
              <a:buSzPts val="20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It is [M/2, N/2] if M,N are even and [(M+1)/2,(N+1)/2] if M,N are odd numbers</a:t>
            </a:r>
            <a:endParaRPr/>
          </a:p>
          <a:p>
            <a:pPr indent="-137159" lvl="1" marL="265176" marR="0" rtl="0" algn="l">
              <a:lnSpc>
                <a:spcPct val="90000"/>
              </a:lnSpc>
              <a:spcBef>
                <a:spcPts val="600"/>
              </a:spcBef>
              <a:spcAft>
                <a:spcPts val="0"/>
              </a:spcAft>
              <a:buClr>
                <a:schemeClr val="accent1"/>
              </a:buClr>
              <a:buSzPts val="20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Dose GLPF suffer from the ringing effect?</a:t>
            </a:r>
            <a:endParaRPr b="0" i="0" sz="2000" u="none" cap="none" strike="noStrike">
              <a:solidFill>
                <a:schemeClr val="dk1"/>
              </a:solidFill>
              <a:latin typeface="Twentieth Century"/>
              <a:ea typeface="Twentieth Century"/>
              <a:cs typeface="Twentieth Century"/>
              <a:sym typeface="Twentieth Century"/>
            </a:endParaRPr>
          </a:p>
        </p:txBody>
      </p:sp>
      <p:pic>
        <p:nvPicPr>
          <p:cNvPr id="1363" name="Google Shape;1363;p164"/>
          <p:cNvPicPr preferRelativeResize="0"/>
          <p:nvPr/>
        </p:nvPicPr>
        <p:blipFill rotWithShape="1">
          <a:blip r:embed="rId3">
            <a:alphaModFix/>
          </a:blip>
          <a:srcRect b="0" l="0" r="0" t="0"/>
          <a:stretch/>
        </p:blipFill>
        <p:spPr>
          <a:xfrm>
            <a:off x="1384173" y="4120822"/>
            <a:ext cx="6057900" cy="2627523"/>
          </a:xfrm>
          <a:prstGeom prst="rect">
            <a:avLst/>
          </a:prstGeom>
          <a:noFill/>
          <a:ln>
            <a:noFill/>
          </a:ln>
        </p:spPr>
      </p:pic>
      <p:pic>
        <p:nvPicPr>
          <p:cNvPr id="1364" name="Google Shape;1364;p164"/>
          <p:cNvPicPr preferRelativeResize="0"/>
          <p:nvPr/>
        </p:nvPicPr>
        <p:blipFill rotWithShape="1">
          <a:blip r:embed="rId4">
            <a:alphaModFix/>
          </a:blip>
          <a:srcRect b="0" l="0" r="0" t="0"/>
          <a:stretch/>
        </p:blipFill>
        <p:spPr>
          <a:xfrm>
            <a:off x="2440403" y="1916832"/>
            <a:ext cx="5589588" cy="5556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165"/>
          <p:cNvPicPr preferRelativeResize="0"/>
          <p:nvPr/>
        </p:nvPicPr>
        <p:blipFill rotWithShape="1">
          <a:blip r:embed="rId3">
            <a:alphaModFix/>
          </a:blip>
          <a:srcRect b="0" l="0" r="0" t="0"/>
          <a:stretch/>
        </p:blipFill>
        <p:spPr>
          <a:xfrm>
            <a:off x="228600" y="2057400"/>
            <a:ext cx="6931025" cy="3597275"/>
          </a:xfrm>
          <a:prstGeom prst="rect">
            <a:avLst/>
          </a:prstGeom>
          <a:noFill/>
          <a:ln>
            <a:noFill/>
          </a:ln>
        </p:spPr>
      </p:pic>
      <p:pic>
        <p:nvPicPr>
          <p:cNvPr id="1370" name="Google Shape;1370;p165"/>
          <p:cNvPicPr preferRelativeResize="0"/>
          <p:nvPr/>
        </p:nvPicPr>
        <p:blipFill rotWithShape="1">
          <a:blip r:embed="rId4">
            <a:alphaModFix/>
          </a:blip>
          <a:srcRect b="0" l="0" r="0" t="0"/>
          <a:stretch/>
        </p:blipFill>
        <p:spPr>
          <a:xfrm>
            <a:off x="7315200" y="2362200"/>
            <a:ext cx="1636713" cy="2986088"/>
          </a:xfrm>
          <a:prstGeom prst="rect">
            <a:avLst/>
          </a:prstGeom>
          <a:noFill/>
          <a:ln>
            <a:noFill/>
          </a:ln>
        </p:spPr>
      </p:pic>
      <p:sp>
        <p:nvSpPr>
          <p:cNvPr id="1371" name="Google Shape;1371;p165"/>
          <p:cNvSpPr/>
          <p:nvPr/>
        </p:nvSpPr>
        <p:spPr>
          <a:xfrm>
            <a:off x="239713" y="482600"/>
            <a:ext cx="854075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2"/>
                </a:solidFill>
                <a:latin typeface="Times New Roman"/>
                <a:ea typeface="Times New Roman"/>
                <a:cs typeface="Times New Roman"/>
                <a:sym typeface="Times New Roman"/>
              </a:rPr>
              <a:t>Example: smoothing by GLPF (1)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66"/>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3/28/2025</a:t>
            </a:r>
            <a:endParaRPr sz="1400">
              <a:solidFill>
                <a:schemeClr val="dk1"/>
              </a:solidFill>
              <a:latin typeface="Times New Roman"/>
              <a:ea typeface="Times New Roman"/>
              <a:cs typeface="Times New Roman"/>
              <a:sym typeface="Times New Roman"/>
            </a:endParaRPr>
          </a:p>
        </p:txBody>
      </p:sp>
      <p:sp>
        <p:nvSpPr>
          <p:cNvPr id="1377" name="Google Shape;1377;p166"/>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378" name="Google Shape;1378;p166"/>
          <p:cNvSpPr/>
          <p:nvPr/>
        </p:nvSpPr>
        <p:spPr>
          <a:xfrm>
            <a:off x="301625" y="228600"/>
            <a:ext cx="854075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2"/>
                </a:solidFill>
                <a:latin typeface="Times New Roman"/>
                <a:ea typeface="Times New Roman"/>
                <a:cs typeface="Times New Roman"/>
                <a:sym typeface="Times New Roman"/>
              </a:rPr>
              <a:t>Examples of smoothing by GLPF (2)</a:t>
            </a:r>
            <a:endParaRPr/>
          </a:p>
        </p:txBody>
      </p:sp>
      <p:pic>
        <p:nvPicPr>
          <p:cNvPr id="1379" name="Google Shape;1379;p166"/>
          <p:cNvPicPr preferRelativeResize="0"/>
          <p:nvPr/>
        </p:nvPicPr>
        <p:blipFill rotWithShape="1">
          <a:blip r:embed="rId3">
            <a:alphaModFix/>
          </a:blip>
          <a:srcRect b="0" l="0" r="0" t="0"/>
          <a:stretch/>
        </p:blipFill>
        <p:spPr>
          <a:xfrm>
            <a:off x="28575" y="1104900"/>
            <a:ext cx="9109075" cy="5780088"/>
          </a:xfrm>
          <a:prstGeom prst="rect">
            <a:avLst/>
          </a:prstGeom>
          <a:noFill/>
          <a:ln>
            <a:noFill/>
          </a:ln>
        </p:spPr>
      </p:pic>
      <p:sp>
        <p:nvSpPr>
          <p:cNvPr id="1380" name="Google Shape;1380;p166"/>
          <p:cNvSpPr txBox="1"/>
          <p:nvPr/>
        </p:nvSpPr>
        <p:spPr>
          <a:xfrm>
            <a:off x="3565525" y="5207000"/>
            <a:ext cx="11461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2"/>
                </a:solidFill>
                <a:latin typeface="Times New Roman"/>
                <a:ea typeface="Times New Roman"/>
                <a:cs typeface="Times New Roman"/>
                <a:sym typeface="Times New Roman"/>
              </a:rPr>
              <a:t>D</a:t>
            </a:r>
            <a:r>
              <a:rPr baseline="-25000" lang="en-US" sz="2400">
                <a:solidFill>
                  <a:schemeClr val="lt2"/>
                </a:solidFill>
                <a:latin typeface="Times New Roman"/>
                <a:ea typeface="Times New Roman"/>
                <a:cs typeface="Times New Roman"/>
                <a:sym typeface="Times New Roman"/>
              </a:rPr>
              <a:t>0</a:t>
            </a:r>
            <a:r>
              <a:rPr lang="en-US" sz="2400">
                <a:solidFill>
                  <a:schemeClr val="lt2"/>
                </a:solidFill>
                <a:latin typeface="Times New Roman"/>
                <a:ea typeface="Times New Roman"/>
                <a:cs typeface="Times New Roman"/>
                <a:sym typeface="Times New Roman"/>
              </a:rPr>
              <a:t>=100</a:t>
            </a:r>
            <a:endParaRPr/>
          </a:p>
        </p:txBody>
      </p:sp>
      <p:sp>
        <p:nvSpPr>
          <p:cNvPr id="1381" name="Google Shape;1381;p166"/>
          <p:cNvSpPr txBox="1"/>
          <p:nvPr/>
        </p:nvSpPr>
        <p:spPr>
          <a:xfrm>
            <a:off x="6553200" y="5661025"/>
            <a:ext cx="99060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2"/>
                </a:solidFill>
                <a:latin typeface="Times New Roman"/>
                <a:ea typeface="Times New Roman"/>
                <a:cs typeface="Times New Roman"/>
                <a:sym typeface="Times New Roman"/>
              </a:rPr>
              <a:t>D</a:t>
            </a:r>
            <a:r>
              <a:rPr baseline="-25000" lang="en-US" sz="2400">
                <a:solidFill>
                  <a:schemeClr val="lt2"/>
                </a:solidFill>
                <a:latin typeface="Times New Roman"/>
                <a:ea typeface="Times New Roman"/>
                <a:cs typeface="Times New Roman"/>
                <a:sym typeface="Times New Roman"/>
              </a:rPr>
              <a:t>0</a:t>
            </a:r>
            <a:r>
              <a:rPr lang="en-US" sz="2400">
                <a:solidFill>
                  <a:schemeClr val="lt2"/>
                </a:solidFill>
                <a:latin typeface="Times New Roman"/>
                <a:ea typeface="Times New Roman"/>
                <a:cs typeface="Times New Roman"/>
                <a:sym typeface="Times New Roman"/>
              </a:rPr>
              <a:t>=80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67"/>
          <p:cNvSpPr txBox="1"/>
          <p:nvPr>
            <p:ph type="title"/>
          </p:nvPr>
        </p:nvSpPr>
        <p:spPr>
          <a:xfrm>
            <a:off x="228600" y="533400"/>
            <a:ext cx="854075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High-Pass filtering</a:t>
            </a:r>
            <a:endParaRPr/>
          </a:p>
        </p:txBody>
      </p:sp>
      <p:sp>
        <p:nvSpPr>
          <p:cNvPr id="1387" name="Google Shape;1387;p167"/>
          <p:cNvSpPr txBox="1"/>
          <p:nvPr/>
        </p:nvSpPr>
        <p:spPr>
          <a:xfrm>
            <a:off x="577850" y="1743075"/>
            <a:ext cx="8153400" cy="193833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lang="en-US" sz="2400">
                <a:solidFill>
                  <a:srgbClr val="FFFFFF"/>
                </a:solidFill>
                <a:latin typeface="Tahoma"/>
                <a:ea typeface="Tahoma"/>
                <a:cs typeface="Tahoma"/>
                <a:sym typeface="Tahoma"/>
              </a:rPr>
              <a:t>   </a:t>
            </a:r>
            <a:endParaRPr/>
          </a:p>
          <a:p>
            <a:pPr indent="-342900" lvl="0" marL="342900" marR="0" rtl="0" algn="l">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A high-pass filter can be obtained from a low-pass filter using:</a:t>
            </a:r>
            <a:endParaRPr/>
          </a:p>
          <a:p>
            <a:pPr indent="-342900" lvl="0" marL="34290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pic>
        <p:nvPicPr>
          <p:cNvPr id="1388" name="Google Shape;1388;p167"/>
          <p:cNvPicPr preferRelativeResize="0"/>
          <p:nvPr/>
        </p:nvPicPr>
        <p:blipFill rotWithShape="1">
          <a:blip r:embed="rId3">
            <a:alphaModFix/>
          </a:blip>
          <a:srcRect b="0" l="0" r="0" t="0"/>
          <a:stretch/>
        </p:blipFill>
        <p:spPr>
          <a:xfrm>
            <a:off x="2700338" y="3386138"/>
            <a:ext cx="3908425" cy="590550"/>
          </a:xfrm>
          <a:prstGeom prst="rect">
            <a:avLst/>
          </a:prstGeom>
          <a:solidFill>
            <a:schemeClr val="lt1"/>
          </a:solidFill>
          <a:ln>
            <a:noFill/>
          </a:ln>
        </p:spPr>
      </p:pic>
      <p:grpSp>
        <p:nvGrpSpPr>
          <p:cNvPr id="1389" name="Google Shape;1389;p167"/>
          <p:cNvGrpSpPr/>
          <p:nvPr/>
        </p:nvGrpSpPr>
        <p:grpSpPr>
          <a:xfrm>
            <a:off x="2514600" y="4476750"/>
            <a:ext cx="4673600" cy="1503363"/>
            <a:chOff x="1447800" y="4477470"/>
            <a:chExt cx="4673369" cy="1502977"/>
          </a:xfrm>
        </p:grpSpPr>
        <p:pic>
          <p:nvPicPr>
            <p:cNvPr descr="gonzalez_p212" id="1390" name="Google Shape;1390;p167"/>
            <p:cNvPicPr preferRelativeResize="0"/>
            <p:nvPr/>
          </p:nvPicPr>
          <p:blipFill rotWithShape="1">
            <a:blip r:embed="rId4">
              <a:alphaModFix/>
            </a:blip>
            <a:srcRect b="0" l="55150" r="0" t="0"/>
            <a:stretch/>
          </p:blipFill>
          <p:spPr>
            <a:xfrm>
              <a:off x="1447800" y="4569936"/>
              <a:ext cx="1886105" cy="1410511"/>
            </a:xfrm>
            <a:prstGeom prst="rect">
              <a:avLst/>
            </a:prstGeom>
            <a:noFill/>
            <a:ln>
              <a:noFill/>
            </a:ln>
          </p:spPr>
        </p:pic>
        <p:pic>
          <p:nvPicPr>
            <p:cNvPr id="1391" name="Google Shape;1391;p167"/>
            <p:cNvPicPr preferRelativeResize="0"/>
            <p:nvPr/>
          </p:nvPicPr>
          <p:blipFill rotWithShape="1">
            <a:blip r:embed="rId5">
              <a:alphaModFix/>
            </a:blip>
            <a:srcRect b="0" l="0" r="67346" t="0"/>
            <a:stretch/>
          </p:blipFill>
          <p:spPr>
            <a:xfrm>
              <a:off x="4419600" y="4477470"/>
              <a:ext cx="1701569" cy="1410511"/>
            </a:xfrm>
            <a:prstGeom prst="rect">
              <a:avLst/>
            </a:prstGeom>
            <a:noFill/>
            <a:ln>
              <a:noFill/>
            </a:ln>
          </p:spPr>
        </p:pic>
        <p:sp>
          <p:nvSpPr>
            <p:cNvPr id="1392" name="Google Shape;1392;p167"/>
            <p:cNvSpPr txBox="1"/>
            <p:nvPr/>
          </p:nvSpPr>
          <p:spPr>
            <a:xfrm>
              <a:off x="3581400" y="5161923"/>
              <a:ext cx="7681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 1 -</a:t>
              </a:r>
              <a:endParaRPr/>
            </a:p>
          </p:txBody>
        </p:sp>
        <p:sp>
          <p:nvSpPr>
            <p:cNvPr id="1393" name="Google Shape;1393;p167"/>
            <p:cNvSpPr txBox="1"/>
            <p:nvPr/>
          </p:nvSpPr>
          <p:spPr>
            <a:xfrm>
              <a:off x="5438264" y="5703448"/>
              <a:ext cx="346570"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D</a:t>
              </a:r>
              <a:r>
                <a:rPr baseline="-25000" lang="en-US" sz="1200">
                  <a:solidFill>
                    <a:srgbClr val="000000"/>
                  </a:solidFill>
                  <a:latin typeface="Times New Roman"/>
                  <a:ea typeface="Times New Roman"/>
                  <a:cs typeface="Times New Roman"/>
                  <a:sym typeface="Times New Roman"/>
                </a:rPr>
                <a:t>0</a:t>
              </a:r>
              <a:endParaRPr sz="1200">
                <a:solidFill>
                  <a:srgbClr val="000000"/>
                </a:solidFill>
                <a:latin typeface="Times New Roman"/>
                <a:ea typeface="Times New Roman"/>
                <a:cs typeface="Times New Roman"/>
                <a:sym typeface="Times New Roman"/>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8"/>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High-pass filtering (cont’d)</a:t>
            </a:r>
            <a:endParaRPr/>
          </a:p>
        </p:txBody>
      </p:sp>
      <p:sp>
        <p:nvSpPr>
          <p:cNvPr id="1400" name="Google Shape;1400;p168"/>
          <p:cNvSpPr txBox="1"/>
          <p:nvPr>
            <p:ph idx="1" type="body"/>
          </p:nvPr>
        </p:nvSpPr>
        <p:spPr>
          <a:xfrm>
            <a:off x="685800" y="1981200"/>
            <a:ext cx="7772400" cy="4114800"/>
          </a:xfrm>
          <a:prstGeom prst="rect">
            <a:avLst/>
          </a:prstGeom>
          <a:noFill/>
          <a:ln>
            <a:noFill/>
          </a:ln>
        </p:spPr>
        <p:txBody>
          <a:bodyPr anchorCtr="0" anchor="t" bIns="46025" lIns="92075" spcFirstLastPara="1" rIns="92075" wrap="square" tIns="46025">
            <a:noAutofit/>
          </a:bodyPr>
          <a:lstStyle/>
          <a:p>
            <a:pPr indent="-342900" lvl="0" marL="342900" rtl="0" algn="l">
              <a:spcBef>
                <a:spcPts val="0"/>
              </a:spcBef>
              <a:spcAft>
                <a:spcPts val="0"/>
              </a:spcAft>
              <a:buClr>
                <a:schemeClr val="lt1"/>
              </a:buClr>
              <a:buSzPts val="2400"/>
              <a:buFont typeface="Times New Roman"/>
              <a:buChar char="•"/>
            </a:pPr>
            <a:r>
              <a:rPr lang="en-US"/>
              <a:t>Preserves high frequencies, attenuates low frequencies.</a:t>
            </a:r>
            <a:endParaRPr/>
          </a:p>
        </p:txBody>
      </p:sp>
      <p:pic>
        <p:nvPicPr>
          <p:cNvPr id="1401" name="Google Shape;1401;p168"/>
          <p:cNvPicPr preferRelativeResize="0"/>
          <p:nvPr/>
        </p:nvPicPr>
        <p:blipFill rotWithShape="1">
          <a:blip r:embed="rId3">
            <a:alphaModFix/>
          </a:blip>
          <a:srcRect b="0" l="0" r="0" t="0"/>
          <a:stretch/>
        </p:blipFill>
        <p:spPr>
          <a:xfrm>
            <a:off x="1219200" y="4876800"/>
            <a:ext cx="2690813" cy="900113"/>
          </a:xfrm>
          <a:prstGeom prst="rect">
            <a:avLst/>
          </a:prstGeom>
          <a:noFill/>
          <a:ln>
            <a:noFill/>
          </a:ln>
        </p:spPr>
      </p:pic>
      <p:pic>
        <p:nvPicPr>
          <p:cNvPr id="1402" name="Google Shape;1402;p168"/>
          <p:cNvPicPr preferRelativeResize="0"/>
          <p:nvPr/>
        </p:nvPicPr>
        <p:blipFill rotWithShape="1">
          <a:blip r:embed="rId4">
            <a:alphaModFix/>
          </a:blip>
          <a:srcRect b="0" l="0" r="0" t="0"/>
          <a:stretch/>
        </p:blipFill>
        <p:spPr>
          <a:xfrm>
            <a:off x="4800600" y="4953000"/>
            <a:ext cx="3446463" cy="873125"/>
          </a:xfrm>
          <a:prstGeom prst="rect">
            <a:avLst/>
          </a:prstGeom>
          <a:noFill/>
          <a:ln>
            <a:noFill/>
          </a:ln>
        </p:spPr>
      </p:pic>
      <p:pic>
        <p:nvPicPr>
          <p:cNvPr descr="gonzalez_p212" id="1403" name="Google Shape;1403;p168"/>
          <p:cNvPicPr preferRelativeResize="0"/>
          <p:nvPr/>
        </p:nvPicPr>
        <p:blipFill rotWithShape="1">
          <a:blip r:embed="rId5">
            <a:alphaModFix/>
          </a:blip>
          <a:srcRect b="0" l="0" r="44849" t="0"/>
          <a:stretch/>
        </p:blipFill>
        <p:spPr>
          <a:xfrm>
            <a:off x="4953000" y="2971800"/>
            <a:ext cx="2667000" cy="1622425"/>
          </a:xfrm>
          <a:prstGeom prst="rect">
            <a:avLst/>
          </a:prstGeom>
          <a:noFill/>
          <a:ln>
            <a:noFill/>
          </a:ln>
        </p:spPr>
      </p:pic>
      <p:pic>
        <p:nvPicPr>
          <p:cNvPr descr="gonzalez_p212" id="1404" name="Google Shape;1404;p168"/>
          <p:cNvPicPr preferRelativeResize="0"/>
          <p:nvPr/>
        </p:nvPicPr>
        <p:blipFill rotWithShape="1">
          <a:blip r:embed="rId5">
            <a:alphaModFix/>
          </a:blip>
          <a:srcRect b="0" l="55150" r="0" t="0"/>
          <a:stretch/>
        </p:blipFill>
        <p:spPr>
          <a:xfrm>
            <a:off x="1524000" y="2819400"/>
            <a:ext cx="2392363" cy="178911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69"/>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Butterworth high pass filter (BHPF)</a:t>
            </a:r>
            <a:endParaRPr/>
          </a:p>
        </p:txBody>
      </p:sp>
      <p:sp>
        <p:nvSpPr>
          <p:cNvPr id="1411" name="Google Shape;1411;p169"/>
          <p:cNvSpPr txBox="1"/>
          <p:nvPr>
            <p:ph idx="1" type="body"/>
          </p:nvPr>
        </p:nvSpPr>
        <p:spPr>
          <a:xfrm>
            <a:off x="685800" y="1752600"/>
            <a:ext cx="7772400" cy="4114800"/>
          </a:xfrm>
          <a:prstGeom prst="rect">
            <a:avLst/>
          </a:prstGeom>
          <a:noFill/>
          <a:ln>
            <a:noFill/>
          </a:ln>
        </p:spPr>
        <p:txBody>
          <a:bodyPr anchorCtr="0" anchor="t" bIns="46025" lIns="92075" spcFirstLastPara="1" rIns="92075" wrap="square" tIns="46025">
            <a:noAutofit/>
          </a:bodyPr>
          <a:lstStyle/>
          <a:p>
            <a:pPr indent="-342900" lvl="0" marL="342900" rtl="0" algn="l">
              <a:spcBef>
                <a:spcPts val="0"/>
              </a:spcBef>
              <a:spcAft>
                <a:spcPts val="0"/>
              </a:spcAft>
              <a:buClr>
                <a:schemeClr val="lt1"/>
              </a:buClr>
              <a:buSzPts val="2400"/>
              <a:buFont typeface="Times New Roman"/>
              <a:buChar char="•"/>
            </a:pPr>
            <a:r>
              <a:rPr lang="en-US"/>
              <a:t>In practice, we use filters that </a:t>
            </a:r>
            <a:r>
              <a:rPr lang="en-US" u="sng"/>
              <a:t>attenuate low frequencies smoothly</a:t>
            </a:r>
            <a:r>
              <a:rPr lang="en-US"/>
              <a:t> (e.g., </a:t>
            </a:r>
            <a:r>
              <a:rPr b="1" lang="en-US"/>
              <a:t>Butterworth</a:t>
            </a:r>
            <a:r>
              <a:rPr lang="en-US"/>
              <a:t> HP filter) 🡪 less ringing effect</a:t>
            </a:r>
            <a:endParaRPr/>
          </a:p>
          <a:p>
            <a:pPr indent="-190500" lvl="0" marL="342900" rtl="0" algn="l">
              <a:spcBef>
                <a:spcPts val="480"/>
              </a:spcBef>
              <a:spcAft>
                <a:spcPts val="0"/>
              </a:spcAft>
              <a:buClr>
                <a:schemeClr val="lt1"/>
              </a:buClr>
              <a:buSzPts val="2400"/>
              <a:buFont typeface="Times New Roman"/>
              <a:buNone/>
            </a:pPr>
            <a:r>
              <a:t/>
            </a:r>
            <a:endParaRPr b="1"/>
          </a:p>
          <a:p>
            <a:pPr indent="-190500" lvl="0" marL="342900" rtl="0" algn="l">
              <a:spcBef>
                <a:spcPts val="480"/>
              </a:spcBef>
              <a:spcAft>
                <a:spcPts val="0"/>
              </a:spcAft>
              <a:buClr>
                <a:schemeClr val="lt1"/>
              </a:buClr>
              <a:buSzPts val="2400"/>
              <a:buFont typeface="Times New Roman"/>
              <a:buNone/>
            </a:pPr>
            <a:r>
              <a:t/>
            </a:r>
            <a:endParaRPr/>
          </a:p>
        </p:txBody>
      </p:sp>
      <p:pic>
        <p:nvPicPr>
          <p:cNvPr descr="gonzalez_p213" id="1412" name="Google Shape;1412;p169"/>
          <p:cNvPicPr preferRelativeResize="0"/>
          <p:nvPr/>
        </p:nvPicPr>
        <p:blipFill rotWithShape="1">
          <a:blip r:embed="rId3">
            <a:alphaModFix/>
          </a:blip>
          <a:srcRect b="0" l="0" r="0" t="0"/>
          <a:stretch/>
        </p:blipFill>
        <p:spPr>
          <a:xfrm>
            <a:off x="4343400" y="3657600"/>
            <a:ext cx="4343400" cy="1550988"/>
          </a:xfrm>
          <a:prstGeom prst="rect">
            <a:avLst/>
          </a:prstGeom>
          <a:noFill/>
          <a:ln>
            <a:noFill/>
          </a:ln>
        </p:spPr>
      </p:pic>
      <p:pic>
        <p:nvPicPr>
          <p:cNvPr id="1413" name="Google Shape;1413;p169"/>
          <p:cNvPicPr preferRelativeResize="0"/>
          <p:nvPr/>
        </p:nvPicPr>
        <p:blipFill rotWithShape="1">
          <a:blip r:embed="rId4">
            <a:alphaModFix/>
          </a:blip>
          <a:srcRect b="0" l="0" r="0" t="0"/>
          <a:stretch/>
        </p:blipFill>
        <p:spPr>
          <a:xfrm>
            <a:off x="838200" y="3884613"/>
            <a:ext cx="3200400" cy="901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70"/>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sp>
        <p:nvSpPr>
          <p:cNvPr id="1419" name="Google Shape;1419;p170"/>
          <p:cNvSpPr txBox="1"/>
          <p:nvPr>
            <p:ph type="title"/>
          </p:nvPr>
        </p:nvSpPr>
        <p:spPr>
          <a:xfrm>
            <a:off x="533400" y="457200"/>
            <a:ext cx="8424863" cy="13319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Comparison: IHPF and BHPF</a:t>
            </a:r>
            <a:endParaRPr/>
          </a:p>
        </p:txBody>
      </p:sp>
      <p:sp>
        <p:nvSpPr>
          <p:cNvPr id="1420" name="Google Shape;1420;p170"/>
          <p:cNvSpPr txBox="1"/>
          <p:nvPr/>
        </p:nvSpPr>
        <p:spPr>
          <a:xfrm>
            <a:off x="422275" y="2454275"/>
            <a:ext cx="68421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IHPF</a:t>
            </a:r>
            <a:endParaRPr/>
          </a:p>
        </p:txBody>
      </p:sp>
      <p:sp>
        <p:nvSpPr>
          <p:cNvPr id="1421" name="Google Shape;1421;p170"/>
          <p:cNvSpPr txBox="1"/>
          <p:nvPr/>
        </p:nvSpPr>
        <p:spPr>
          <a:xfrm>
            <a:off x="346075" y="5116513"/>
            <a:ext cx="760413"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BHPF</a:t>
            </a:r>
            <a:endParaRPr/>
          </a:p>
        </p:txBody>
      </p:sp>
      <p:sp>
        <p:nvSpPr>
          <p:cNvPr id="1422" name="Google Shape;1422;p170"/>
          <p:cNvSpPr txBox="1"/>
          <p:nvPr/>
        </p:nvSpPr>
        <p:spPr>
          <a:xfrm>
            <a:off x="6934200" y="2551113"/>
            <a:ext cx="1592263"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D</a:t>
            </a:r>
            <a:r>
              <a:rPr baseline="-25000" lang="en-US" sz="1800">
                <a:solidFill>
                  <a:srgbClr val="FFFFFF"/>
                </a:solidFill>
                <a:latin typeface="Times New Roman"/>
                <a:ea typeface="Times New Roman"/>
                <a:cs typeface="Times New Roman"/>
                <a:sym typeface="Times New Roman"/>
              </a:rPr>
              <a:t>0</a:t>
            </a:r>
            <a:r>
              <a:rPr lang="en-US" sz="1800">
                <a:solidFill>
                  <a:srgbClr val="FFFFFF"/>
                </a:solidFill>
                <a:latin typeface="Times New Roman"/>
                <a:ea typeface="Times New Roman"/>
                <a:cs typeface="Times New Roman"/>
                <a:sym typeface="Times New Roman"/>
              </a:rPr>
              <a:t>=30,60,160</a:t>
            </a:r>
            <a:endParaRPr/>
          </a:p>
        </p:txBody>
      </p:sp>
      <p:sp>
        <p:nvSpPr>
          <p:cNvPr id="1423" name="Google Shape;1423;p170"/>
          <p:cNvSpPr txBox="1"/>
          <p:nvPr/>
        </p:nvSpPr>
        <p:spPr>
          <a:xfrm>
            <a:off x="7391400" y="5108575"/>
            <a:ext cx="5461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n=2</a:t>
            </a:r>
            <a:endParaRPr/>
          </a:p>
        </p:txBody>
      </p:sp>
      <p:pic>
        <p:nvPicPr>
          <p:cNvPr id="1424" name="Google Shape;1424;p170"/>
          <p:cNvPicPr preferRelativeResize="0"/>
          <p:nvPr/>
        </p:nvPicPr>
        <p:blipFill rotWithShape="1">
          <a:blip r:embed="rId3">
            <a:alphaModFix/>
          </a:blip>
          <a:srcRect b="0" l="0" r="0" t="0"/>
          <a:stretch/>
        </p:blipFill>
        <p:spPr>
          <a:xfrm>
            <a:off x="1371600" y="1666875"/>
            <a:ext cx="5334000" cy="2205038"/>
          </a:xfrm>
          <a:prstGeom prst="rect">
            <a:avLst/>
          </a:prstGeom>
          <a:noFill/>
          <a:ln>
            <a:noFill/>
          </a:ln>
        </p:spPr>
      </p:pic>
      <p:pic>
        <p:nvPicPr>
          <p:cNvPr id="1425" name="Google Shape;1425;p170"/>
          <p:cNvPicPr preferRelativeResize="0"/>
          <p:nvPr/>
        </p:nvPicPr>
        <p:blipFill rotWithShape="1">
          <a:blip r:embed="rId4">
            <a:alphaModFix/>
          </a:blip>
          <a:srcRect b="0" l="0" r="0" t="0"/>
          <a:stretch/>
        </p:blipFill>
        <p:spPr>
          <a:xfrm>
            <a:off x="1408113" y="3957638"/>
            <a:ext cx="5286375" cy="2481262"/>
          </a:xfrm>
          <a:prstGeom prst="rect">
            <a:avLst/>
          </a:prstGeom>
          <a:noFill/>
          <a:ln>
            <a:noFill/>
          </a:ln>
        </p:spPr>
      </p:pic>
      <p:sp>
        <p:nvSpPr>
          <p:cNvPr id="1426" name="Google Shape;1426;p170"/>
          <p:cNvSpPr txBox="1"/>
          <p:nvPr/>
        </p:nvSpPr>
        <p:spPr>
          <a:xfrm>
            <a:off x="6943725" y="4648200"/>
            <a:ext cx="1752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D</a:t>
            </a:r>
            <a:r>
              <a:rPr baseline="-25000" lang="en-US" sz="1800">
                <a:solidFill>
                  <a:srgbClr val="FFFFFF"/>
                </a:solidFill>
                <a:latin typeface="Times New Roman"/>
                <a:ea typeface="Times New Roman"/>
                <a:cs typeface="Times New Roman"/>
                <a:sym typeface="Times New Roman"/>
              </a:rPr>
              <a:t>0</a:t>
            </a:r>
            <a:r>
              <a:rPr lang="en-US" sz="1800">
                <a:solidFill>
                  <a:srgbClr val="FFFFFF"/>
                </a:solidFill>
                <a:latin typeface="Times New Roman"/>
                <a:ea typeface="Times New Roman"/>
                <a:cs typeface="Times New Roman"/>
                <a:sym typeface="Times New Roman"/>
              </a:rPr>
              <a:t>=30,60,160</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71"/>
          <p:cNvSpPr txBox="1"/>
          <p:nvPr>
            <p:ph type="title"/>
          </p:nvPr>
        </p:nvSpPr>
        <p:spPr>
          <a:xfrm>
            <a:off x="685800" y="609600"/>
            <a:ext cx="7772400" cy="1143000"/>
          </a:xfrm>
          <a:prstGeom prst="rect">
            <a:avLst/>
          </a:prstGeom>
          <a:noFill/>
          <a:ln>
            <a:noFill/>
          </a:ln>
        </p:spPr>
        <p:txBody>
          <a:bodyPr anchorCtr="0" anchor="ctr" bIns="46025" lIns="92075" spcFirstLastPara="1" rIns="92075" wrap="square" tIns="46025">
            <a:noAutofit/>
          </a:bodyPr>
          <a:lstStyle/>
          <a:p>
            <a:pPr indent="0" lvl="0" marL="0" rtl="0" algn="ctr">
              <a:spcBef>
                <a:spcPts val="0"/>
              </a:spcBef>
              <a:spcAft>
                <a:spcPts val="0"/>
              </a:spcAft>
              <a:buNone/>
            </a:pPr>
            <a:r>
              <a:rPr lang="en-US"/>
              <a:t>Gaussian HP filter</a:t>
            </a:r>
            <a:endParaRPr/>
          </a:p>
        </p:txBody>
      </p:sp>
      <p:pic>
        <p:nvPicPr>
          <p:cNvPr id="1432" name="Google Shape;1432;p171"/>
          <p:cNvPicPr preferRelativeResize="0"/>
          <p:nvPr/>
        </p:nvPicPr>
        <p:blipFill rotWithShape="1">
          <a:blip r:embed="rId3">
            <a:alphaModFix/>
          </a:blip>
          <a:srcRect b="0" l="0" r="0" t="0"/>
          <a:stretch/>
        </p:blipFill>
        <p:spPr>
          <a:xfrm>
            <a:off x="1371600" y="1752600"/>
            <a:ext cx="6553200" cy="971550"/>
          </a:xfrm>
          <a:prstGeom prst="rect">
            <a:avLst/>
          </a:prstGeom>
          <a:solidFill>
            <a:schemeClr val="lt1"/>
          </a:solidFill>
          <a:ln>
            <a:noFill/>
          </a:ln>
        </p:spPr>
      </p:pic>
      <p:pic>
        <p:nvPicPr>
          <p:cNvPr id="1433" name="Google Shape;1433;p171"/>
          <p:cNvPicPr preferRelativeResize="0"/>
          <p:nvPr/>
        </p:nvPicPr>
        <p:blipFill rotWithShape="1">
          <a:blip r:embed="rId4">
            <a:alphaModFix/>
          </a:blip>
          <a:srcRect b="7572" l="0" r="0" t="61382"/>
          <a:stretch/>
        </p:blipFill>
        <p:spPr>
          <a:xfrm>
            <a:off x="1600200" y="3073400"/>
            <a:ext cx="5254625" cy="1625600"/>
          </a:xfrm>
          <a:prstGeom prst="rect">
            <a:avLst/>
          </a:prstGeom>
          <a:noFill/>
          <a:ln>
            <a:noFill/>
          </a:ln>
        </p:spPr>
      </p:pic>
      <p:sp>
        <p:nvSpPr>
          <p:cNvPr id="1434" name="Google Shape;1434;p171"/>
          <p:cNvSpPr txBox="1"/>
          <p:nvPr/>
        </p:nvSpPr>
        <p:spPr>
          <a:xfrm>
            <a:off x="7010400" y="3656013"/>
            <a:ext cx="973138"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GHPF</a:t>
            </a:r>
            <a:endParaRPr/>
          </a:p>
        </p:txBody>
      </p:sp>
      <p:pic>
        <p:nvPicPr>
          <p:cNvPr id="1435" name="Google Shape;1435;p171"/>
          <p:cNvPicPr preferRelativeResize="0"/>
          <p:nvPr/>
        </p:nvPicPr>
        <p:blipFill rotWithShape="1">
          <a:blip r:embed="rId4">
            <a:alphaModFix/>
          </a:blip>
          <a:srcRect b="38617" l="0" r="0" t="30339"/>
          <a:stretch/>
        </p:blipFill>
        <p:spPr>
          <a:xfrm>
            <a:off x="1622425" y="4822825"/>
            <a:ext cx="5254625" cy="1625600"/>
          </a:xfrm>
          <a:prstGeom prst="rect">
            <a:avLst/>
          </a:prstGeom>
          <a:noFill/>
          <a:ln>
            <a:noFill/>
          </a:ln>
        </p:spPr>
      </p:pic>
      <p:sp>
        <p:nvSpPr>
          <p:cNvPr id="1436" name="Google Shape;1436;p171"/>
          <p:cNvSpPr txBox="1"/>
          <p:nvPr/>
        </p:nvSpPr>
        <p:spPr>
          <a:xfrm>
            <a:off x="7034213" y="5173663"/>
            <a:ext cx="9556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BHPF</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72"/>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sp>
        <p:nvSpPr>
          <p:cNvPr id="1442" name="Google Shape;1442;p172"/>
          <p:cNvSpPr txBox="1"/>
          <p:nvPr>
            <p:ph type="title"/>
          </p:nvPr>
        </p:nvSpPr>
        <p:spPr>
          <a:xfrm>
            <a:off x="533400" y="457200"/>
            <a:ext cx="8424863" cy="133191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Comparison: BHPF and GHPF</a:t>
            </a:r>
            <a:endParaRPr/>
          </a:p>
        </p:txBody>
      </p:sp>
      <p:sp>
        <p:nvSpPr>
          <p:cNvPr id="1443" name="Google Shape;1443;p172"/>
          <p:cNvSpPr txBox="1"/>
          <p:nvPr/>
        </p:nvSpPr>
        <p:spPr>
          <a:xfrm>
            <a:off x="334963" y="4902200"/>
            <a:ext cx="7747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GHPF</a:t>
            </a:r>
            <a:endParaRPr/>
          </a:p>
        </p:txBody>
      </p:sp>
      <p:sp>
        <p:nvSpPr>
          <p:cNvPr id="1444" name="Google Shape;1444;p172"/>
          <p:cNvSpPr txBox="1"/>
          <p:nvPr/>
        </p:nvSpPr>
        <p:spPr>
          <a:xfrm>
            <a:off x="327025" y="2597150"/>
            <a:ext cx="760413"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BHPF</a:t>
            </a:r>
            <a:endParaRPr/>
          </a:p>
        </p:txBody>
      </p:sp>
      <p:sp>
        <p:nvSpPr>
          <p:cNvPr id="1445" name="Google Shape;1445;p172"/>
          <p:cNvSpPr txBox="1"/>
          <p:nvPr/>
        </p:nvSpPr>
        <p:spPr>
          <a:xfrm>
            <a:off x="6934200" y="2551113"/>
            <a:ext cx="16764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D</a:t>
            </a:r>
            <a:r>
              <a:rPr baseline="-25000" lang="en-US" sz="1800">
                <a:solidFill>
                  <a:srgbClr val="FFFFFF"/>
                </a:solidFill>
                <a:latin typeface="Times New Roman"/>
                <a:ea typeface="Times New Roman"/>
                <a:cs typeface="Times New Roman"/>
                <a:sym typeface="Times New Roman"/>
              </a:rPr>
              <a:t>0</a:t>
            </a:r>
            <a:r>
              <a:rPr lang="en-US" sz="1800">
                <a:solidFill>
                  <a:srgbClr val="FFFFFF"/>
                </a:solidFill>
                <a:latin typeface="Times New Roman"/>
                <a:ea typeface="Times New Roman"/>
                <a:cs typeface="Times New Roman"/>
                <a:sym typeface="Times New Roman"/>
              </a:rPr>
              <a:t>=30,60,160</a:t>
            </a:r>
            <a:endParaRPr/>
          </a:p>
        </p:txBody>
      </p:sp>
      <p:sp>
        <p:nvSpPr>
          <p:cNvPr id="1446" name="Google Shape;1446;p172"/>
          <p:cNvSpPr txBox="1"/>
          <p:nvPr/>
        </p:nvSpPr>
        <p:spPr>
          <a:xfrm>
            <a:off x="7499350" y="2992438"/>
            <a:ext cx="5461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n=2</a:t>
            </a:r>
            <a:endParaRPr/>
          </a:p>
        </p:txBody>
      </p:sp>
      <p:pic>
        <p:nvPicPr>
          <p:cNvPr id="1447" name="Google Shape;1447;p172"/>
          <p:cNvPicPr preferRelativeResize="0"/>
          <p:nvPr/>
        </p:nvPicPr>
        <p:blipFill rotWithShape="1">
          <a:blip r:embed="rId3">
            <a:alphaModFix/>
          </a:blip>
          <a:srcRect b="0" l="0" r="0" t="0"/>
          <a:stretch/>
        </p:blipFill>
        <p:spPr>
          <a:xfrm>
            <a:off x="1444625" y="1589088"/>
            <a:ext cx="5286375" cy="2481262"/>
          </a:xfrm>
          <a:prstGeom prst="rect">
            <a:avLst/>
          </a:prstGeom>
          <a:noFill/>
          <a:ln>
            <a:noFill/>
          </a:ln>
        </p:spPr>
      </p:pic>
      <p:pic>
        <p:nvPicPr>
          <p:cNvPr id="1448" name="Google Shape;1448;p172"/>
          <p:cNvPicPr preferRelativeResize="0"/>
          <p:nvPr/>
        </p:nvPicPr>
        <p:blipFill rotWithShape="1">
          <a:blip r:embed="rId4">
            <a:alphaModFix/>
          </a:blip>
          <a:srcRect b="0" l="0" r="0" t="0"/>
          <a:stretch/>
        </p:blipFill>
        <p:spPr>
          <a:xfrm>
            <a:off x="1444625" y="4159250"/>
            <a:ext cx="5286375" cy="2328863"/>
          </a:xfrm>
          <a:prstGeom prst="rect">
            <a:avLst/>
          </a:prstGeom>
          <a:noFill/>
          <a:ln>
            <a:noFill/>
          </a:ln>
        </p:spPr>
      </p:pic>
      <p:sp>
        <p:nvSpPr>
          <p:cNvPr id="1449" name="Google Shape;1449;p172"/>
          <p:cNvSpPr txBox="1"/>
          <p:nvPr/>
        </p:nvSpPr>
        <p:spPr>
          <a:xfrm>
            <a:off x="6896100" y="4616450"/>
            <a:ext cx="17526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D</a:t>
            </a:r>
            <a:r>
              <a:rPr baseline="-25000" lang="en-US" sz="1800">
                <a:solidFill>
                  <a:srgbClr val="FFFFFF"/>
                </a:solidFill>
                <a:latin typeface="Times New Roman"/>
                <a:ea typeface="Times New Roman"/>
                <a:cs typeface="Times New Roman"/>
                <a:sym typeface="Times New Roman"/>
              </a:rPr>
              <a:t>0</a:t>
            </a:r>
            <a:r>
              <a:rPr lang="en-US" sz="1800">
                <a:solidFill>
                  <a:srgbClr val="FFFFFF"/>
                </a:solidFill>
                <a:latin typeface="Times New Roman"/>
                <a:ea typeface="Times New Roman"/>
                <a:cs typeface="Times New Roman"/>
                <a:sym typeface="Times New Roman"/>
              </a:rPr>
              <a:t>=30,60,160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4"/>
          <p:cNvSpPr txBox="1"/>
          <p:nvPr/>
        </p:nvSpPr>
        <p:spPr>
          <a:xfrm>
            <a:off x="23026" y="-16024"/>
            <a:ext cx="77344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A continuous time signal x(t) is converted into discrete time signal x(nT ) by sampling process, where T is the sampling interval</a:t>
            </a:r>
            <a:endParaRPr sz="1800">
              <a:solidFill>
                <a:schemeClr val="dk1"/>
              </a:solidFill>
              <a:latin typeface="Twentieth Century"/>
              <a:ea typeface="Twentieth Century"/>
              <a:cs typeface="Twentieth Century"/>
              <a:sym typeface="Twentieth Century"/>
            </a:endParaRPr>
          </a:p>
        </p:txBody>
      </p:sp>
      <p:pic>
        <p:nvPicPr>
          <p:cNvPr id="652" name="Google Shape;652;p74"/>
          <p:cNvPicPr preferRelativeResize="0"/>
          <p:nvPr/>
        </p:nvPicPr>
        <p:blipFill rotWithShape="1">
          <a:blip r:embed="rId3">
            <a:alphaModFix/>
          </a:blip>
          <a:srcRect b="0" l="0" r="0" t="0"/>
          <a:stretch/>
        </p:blipFill>
        <p:spPr>
          <a:xfrm>
            <a:off x="1060966" y="721952"/>
            <a:ext cx="5331039" cy="1538732"/>
          </a:xfrm>
          <a:prstGeom prst="rect">
            <a:avLst/>
          </a:prstGeom>
          <a:noFill/>
          <a:ln>
            <a:noFill/>
          </a:ln>
        </p:spPr>
      </p:pic>
      <p:sp>
        <p:nvSpPr>
          <p:cNvPr id="653" name="Google Shape;653;p74"/>
          <p:cNvSpPr txBox="1"/>
          <p:nvPr/>
        </p:nvSpPr>
        <p:spPr>
          <a:xfrm>
            <a:off x="23026" y="2253242"/>
            <a:ext cx="88694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Where  X(ejω ) is known as Discrete-Time Fourier Transform (DTFT) and is a continuous function of ω. The relation between ω and Ω is given by</a:t>
            </a:r>
            <a:endParaRPr sz="1800">
              <a:solidFill>
                <a:schemeClr val="dk1"/>
              </a:solidFill>
              <a:latin typeface="Twentieth Century"/>
              <a:ea typeface="Twentieth Century"/>
              <a:cs typeface="Twentieth Century"/>
              <a:sym typeface="Twentieth Century"/>
            </a:endParaRPr>
          </a:p>
        </p:txBody>
      </p:sp>
      <p:pic>
        <p:nvPicPr>
          <p:cNvPr id="654" name="Google Shape;654;p74"/>
          <p:cNvPicPr preferRelativeResize="0"/>
          <p:nvPr/>
        </p:nvPicPr>
        <p:blipFill rotWithShape="1">
          <a:blip r:embed="rId4">
            <a:alphaModFix/>
          </a:blip>
          <a:srcRect b="0" l="0" r="0" t="0"/>
          <a:stretch/>
        </p:blipFill>
        <p:spPr>
          <a:xfrm>
            <a:off x="883988" y="2266725"/>
            <a:ext cx="663676" cy="313403"/>
          </a:xfrm>
          <a:prstGeom prst="rect">
            <a:avLst/>
          </a:prstGeom>
          <a:noFill/>
          <a:ln>
            <a:noFill/>
          </a:ln>
        </p:spPr>
      </p:pic>
      <p:sp>
        <p:nvSpPr>
          <p:cNvPr id="655" name="Google Shape;655;p74"/>
          <p:cNvSpPr txBox="1"/>
          <p:nvPr/>
        </p:nvSpPr>
        <p:spPr>
          <a:xfrm>
            <a:off x="3203054" y="2896383"/>
            <a:ext cx="4587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ω = ΩT</a:t>
            </a:r>
            <a:endParaRPr/>
          </a:p>
        </p:txBody>
      </p:sp>
      <p:sp>
        <p:nvSpPr>
          <p:cNvPr id="656" name="Google Shape;656;p74"/>
          <p:cNvSpPr txBox="1"/>
          <p:nvPr/>
        </p:nvSpPr>
        <p:spPr>
          <a:xfrm>
            <a:off x="3162577" y="3275692"/>
            <a:ext cx="4587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ω =2πf ×T </a:t>
            </a:r>
            <a:endParaRPr/>
          </a:p>
        </p:txBody>
      </p:sp>
      <p:sp>
        <p:nvSpPr>
          <p:cNvPr id="657" name="Google Shape;657;p74"/>
          <p:cNvSpPr txBox="1"/>
          <p:nvPr/>
        </p:nvSpPr>
        <p:spPr>
          <a:xfrm>
            <a:off x="-53148" y="3585690"/>
            <a:ext cx="88694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where T is the sampling interval and is equal to 1/ fs . Replacing T by 1/ fs in above equation we get</a:t>
            </a:r>
            <a:endParaRPr sz="1800">
              <a:solidFill>
                <a:schemeClr val="dk1"/>
              </a:solidFill>
              <a:latin typeface="Twentieth Century"/>
              <a:ea typeface="Twentieth Century"/>
              <a:cs typeface="Twentieth Century"/>
              <a:sym typeface="Twentieth Century"/>
            </a:endParaRPr>
          </a:p>
        </p:txBody>
      </p:sp>
      <p:pic>
        <p:nvPicPr>
          <p:cNvPr id="658" name="Google Shape;658;p74"/>
          <p:cNvPicPr preferRelativeResize="0"/>
          <p:nvPr/>
        </p:nvPicPr>
        <p:blipFill rotWithShape="1">
          <a:blip r:embed="rId5">
            <a:alphaModFix/>
          </a:blip>
          <a:srcRect b="0" l="0" r="0" t="0"/>
          <a:stretch/>
        </p:blipFill>
        <p:spPr>
          <a:xfrm>
            <a:off x="3218379" y="3976137"/>
            <a:ext cx="1458792" cy="744281"/>
          </a:xfrm>
          <a:prstGeom prst="rect">
            <a:avLst/>
          </a:prstGeom>
          <a:noFill/>
          <a:ln>
            <a:noFill/>
          </a:ln>
        </p:spPr>
      </p:pic>
      <p:pic>
        <p:nvPicPr>
          <p:cNvPr id="659" name="Google Shape;659;p74"/>
          <p:cNvPicPr preferRelativeResize="0"/>
          <p:nvPr/>
        </p:nvPicPr>
        <p:blipFill rotWithShape="1">
          <a:blip r:embed="rId6">
            <a:alphaModFix/>
          </a:blip>
          <a:srcRect b="0" l="0" r="0" t="0"/>
          <a:stretch/>
        </p:blipFill>
        <p:spPr>
          <a:xfrm>
            <a:off x="729983" y="4701460"/>
            <a:ext cx="817681" cy="769582"/>
          </a:xfrm>
          <a:prstGeom prst="rect">
            <a:avLst/>
          </a:prstGeom>
          <a:noFill/>
          <a:ln>
            <a:noFill/>
          </a:ln>
        </p:spPr>
      </p:pic>
      <p:sp>
        <p:nvSpPr>
          <p:cNvPr id="660" name="Google Shape;660;p74"/>
          <p:cNvSpPr txBox="1"/>
          <p:nvPr/>
        </p:nvSpPr>
        <p:spPr>
          <a:xfrm>
            <a:off x="3218379" y="4733472"/>
            <a:ext cx="46271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ω = k × 2π</a:t>
            </a:r>
            <a:endParaRPr sz="1800">
              <a:solidFill>
                <a:schemeClr val="dk1"/>
              </a:solidFill>
              <a:latin typeface="Twentieth Century"/>
              <a:ea typeface="Twentieth Century"/>
              <a:cs typeface="Twentieth Century"/>
              <a:sym typeface="Twentieth Century"/>
            </a:endParaRPr>
          </a:p>
        </p:txBody>
      </p:sp>
      <p:sp>
        <p:nvSpPr>
          <p:cNvPr id="661" name="Google Shape;661;p74"/>
          <p:cNvSpPr txBox="1"/>
          <p:nvPr/>
        </p:nvSpPr>
        <p:spPr>
          <a:xfrm>
            <a:off x="-53148" y="5456029"/>
            <a:ext cx="91971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To limit the infinite number of values to a finite number, above equation is modified as          ω/2π= k/N </a:t>
            </a:r>
            <a:endParaRPr sz="1800">
              <a:solidFill>
                <a:schemeClr val="dk1"/>
              </a:solidFill>
              <a:latin typeface="Twentieth Century"/>
              <a:ea typeface="Twentieth Century"/>
              <a:cs typeface="Twentieth Century"/>
              <a:sym typeface="Twentieth Century"/>
            </a:endParaRPr>
          </a:p>
        </p:txBody>
      </p:sp>
      <p:pic>
        <p:nvPicPr>
          <p:cNvPr id="662" name="Google Shape;662;p74"/>
          <p:cNvPicPr preferRelativeResize="0"/>
          <p:nvPr/>
        </p:nvPicPr>
        <p:blipFill rotWithShape="1">
          <a:blip r:embed="rId7">
            <a:alphaModFix/>
          </a:blip>
          <a:srcRect b="0" l="0" r="0" t="0"/>
          <a:stretch/>
        </p:blipFill>
        <p:spPr>
          <a:xfrm>
            <a:off x="1401395" y="5931919"/>
            <a:ext cx="5092759" cy="78978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7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HOMOMORPHIC FILTERING</a:t>
            </a:r>
            <a:endParaRPr/>
          </a:p>
        </p:txBody>
      </p:sp>
      <p:sp>
        <p:nvSpPr>
          <p:cNvPr id="1456" name="Google Shape;1456;p173"/>
          <p:cNvSpPr txBox="1"/>
          <p:nvPr>
            <p:ph idx="1" type="body"/>
          </p:nvPr>
        </p:nvSpPr>
        <p:spPr>
          <a:xfrm>
            <a:off x="762000" y="1828800"/>
            <a:ext cx="7772400" cy="41148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Many times, we want to remove shading effects from an image (i.e., due to uneven illumination)</a:t>
            </a:r>
            <a:endParaRPr/>
          </a:p>
          <a:p>
            <a:pPr indent="-137159" lvl="1" marL="265176" rtl="0" algn="l">
              <a:lnSpc>
                <a:spcPct val="90000"/>
              </a:lnSpc>
              <a:spcBef>
                <a:spcPts val="400"/>
              </a:spcBef>
              <a:spcAft>
                <a:spcPts val="0"/>
              </a:spcAft>
              <a:buSzPts val="1600"/>
              <a:buChar char="🢝"/>
            </a:pPr>
            <a:r>
              <a:rPr lang="en-US"/>
              <a:t>Enhance high frequencies</a:t>
            </a:r>
            <a:endParaRPr/>
          </a:p>
          <a:p>
            <a:pPr indent="-137159" lvl="1" marL="265176" rtl="0" algn="l">
              <a:lnSpc>
                <a:spcPct val="90000"/>
              </a:lnSpc>
              <a:spcBef>
                <a:spcPts val="600"/>
              </a:spcBef>
              <a:spcAft>
                <a:spcPts val="0"/>
              </a:spcAft>
              <a:buSzPts val="1600"/>
              <a:buChar char="🢝"/>
            </a:pPr>
            <a:r>
              <a:rPr lang="en-US"/>
              <a:t>Attenuate low frequencies but preserve fine detail.</a:t>
            </a:r>
            <a:endParaRPr/>
          </a:p>
        </p:txBody>
      </p:sp>
      <p:pic>
        <p:nvPicPr>
          <p:cNvPr id="1457" name="Google Shape;1457;p173"/>
          <p:cNvPicPr preferRelativeResize="0"/>
          <p:nvPr/>
        </p:nvPicPr>
        <p:blipFill rotWithShape="1">
          <a:blip r:embed="rId3">
            <a:alphaModFix/>
          </a:blip>
          <a:srcRect b="0" l="19019" r="40490" t="0"/>
          <a:stretch/>
        </p:blipFill>
        <p:spPr>
          <a:xfrm>
            <a:off x="2971800" y="3787775"/>
            <a:ext cx="2597150" cy="264001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7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HOMOMORPHIC FILTERING (CONT’D)</a:t>
            </a:r>
            <a:endParaRPr/>
          </a:p>
        </p:txBody>
      </p:sp>
      <p:sp>
        <p:nvSpPr>
          <p:cNvPr id="1464" name="Google Shape;1464;p17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Consider the following model of image formation:</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In general, the illumination component i(x,y) varies </a:t>
            </a:r>
            <a:r>
              <a:rPr b="1" lang="en-US"/>
              <a:t>slowly</a:t>
            </a:r>
            <a:r>
              <a:rPr lang="en-US"/>
              <a:t> and affects </a:t>
            </a:r>
            <a:r>
              <a:rPr b="1" lang="en-US">
                <a:solidFill>
                  <a:schemeClr val="accent6"/>
                </a:solidFill>
              </a:rPr>
              <a:t>low</a:t>
            </a:r>
            <a:r>
              <a:rPr lang="en-US"/>
              <a:t> frequencies mostly.</a:t>
            </a:r>
            <a:endParaRPr/>
          </a:p>
          <a:p>
            <a:pPr indent="-127000" lvl="0" marL="91440" rtl="0" algn="l">
              <a:lnSpc>
                <a:spcPct val="90000"/>
              </a:lnSpc>
              <a:spcBef>
                <a:spcPts val="1400"/>
              </a:spcBef>
              <a:spcAft>
                <a:spcPts val="0"/>
              </a:spcAft>
              <a:buSzPts val="2000"/>
              <a:buChar char=" "/>
            </a:pPr>
            <a:r>
              <a:rPr lang="en-US"/>
              <a:t>In general, the reflection component r(x,y) varies </a:t>
            </a:r>
            <a:r>
              <a:rPr b="1" lang="en-US"/>
              <a:t>faster</a:t>
            </a:r>
            <a:r>
              <a:rPr lang="en-US"/>
              <a:t> and affects </a:t>
            </a:r>
            <a:r>
              <a:rPr b="1" lang="en-US">
                <a:solidFill>
                  <a:schemeClr val="accent6"/>
                </a:solidFill>
              </a:rPr>
              <a:t>high</a:t>
            </a:r>
            <a:r>
              <a:rPr lang="en-US"/>
              <a:t> frequencies mostly.</a:t>
            </a:r>
            <a:endParaRPr/>
          </a:p>
        </p:txBody>
      </p:sp>
      <p:pic>
        <p:nvPicPr>
          <p:cNvPr id="1465" name="Google Shape;1465;p174"/>
          <p:cNvPicPr preferRelativeResize="0"/>
          <p:nvPr/>
        </p:nvPicPr>
        <p:blipFill rotWithShape="1">
          <a:blip r:embed="rId3">
            <a:alphaModFix/>
          </a:blip>
          <a:srcRect b="0" l="0" r="0" t="0"/>
          <a:stretch/>
        </p:blipFill>
        <p:spPr>
          <a:xfrm>
            <a:off x="1524000" y="2667000"/>
            <a:ext cx="3490913" cy="792163"/>
          </a:xfrm>
          <a:prstGeom prst="rect">
            <a:avLst/>
          </a:prstGeom>
          <a:noFill/>
          <a:ln>
            <a:noFill/>
          </a:ln>
        </p:spPr>
      </p:pic>
      <p:sp>
        <p:nvSpPr>
          <p:cNvPr id="1466" name="Google Shape;1466;p174"/>
          <p:cNvSpPr txBox="1"/>
          <p:nvPr/>
        </p:nvSpPr>
        <p:spPr>
          <a:xfrm>
            <a:off x="5181600" y="2743200"/>
            <a:ext cx="19367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FFFF"/>
                </a:solidFill>
                <a:latin typeface="Times New Roman"/>
                <a:ea typeface="Times New Roman"/>
                <a:cs typeface="Times New Roman"/>
                <a:sym typeface="Times New Roman"/>
              </a:rPr>
              <a:t>i(x,y):</a:t>
            </a:r>
            <a:r>
              <a:rPr lang="en-US" sz="1800">
                <a:solidFill>
                  <a:srgbClr val="FFFFFF"/>
                </a:solidFill>
                <a:latin typeface="Times New Roman"/>
                <a:ea typeface="Times New Roman"/>
                <a:cs typeface="Times New Roman"/>
                <a:sym typeface="Times New Roman"/>
              </a:rPr>
              <a:t> illumination</a:t>
            </a:r>
            <a:endParaRPr/>
          </a:p>
          <a:p>
            <a:pPr indent="0" lvl="0" marL="0" marR="0" rtl="0" algn="l">
              <a:spcBef>
                <a:spcPts val="0"/>
              </a:spcBef>
              <a:spcAft>
                <a:spcPts val="0"/>
              </a:spcAft>
              <a:buNone/>
            </a:pPr>
            <a:r>
              <a:rPr b="1" lang="en-US" sz="1800">
                <a:solidFill>
                  <a:srgbClr val="FFFFFF"/>
                </a:solidFill>
                <a:latin typeface="Times New Roman"/>
                <a:ea typeface="Times New Roman"/>
                <a:cs typeface="Times New Roman"/>
                <a:sym typeface="Times New Roman"/>
              </a:rPr>
              <a:t>r(x,y):</a:t>
            </a:r>
            <a:r>
              <a:rPr lang="en-US" sz="1800">
                <a:solidFill>
                  <a:srgbClr val="FFFFFF"/>
                </a:solidFill>
                <a:latin typeface="Times New Roman"/>
                <a:ea typeface="Times New Roman"/>
                <a:cs typeface="Times New Roman"/>
                <a:sym typeface="Times New Roman"/>
              </a:rPr>
              <a:t> reflection</a:t>
            </a:r>
            <a:endParaRPr/>
          </a:p>
        </p:txBody>
      </p:sp>
      <p:sp>
        <p:nvSpPr>
          <p:cNvPr id="1467" name="Google Shape;1467;p174"/>
          <p:cNvSpPr txBox="1"/>
          <p:nvPr/>
        </p:nvSpPr>
        <p:spPr>
          <a:xfrm>
            <a:off x="1487488" y="5638800"/>
            <a:ext cx="5786437" cy="83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rgbClr val="FFFFFF"/>
                </a:solidFill>
                <a:latin typeface="Times New Roman"/>
                <a:ea typeface="Times New Roman"/>
                <a:cs typeface="Times New Roman"/>
                <a:sym typeface="Times New Roman"/>
              </a:rPr>
              <a:t>IDEA:</a:t>
            </a:r>
            <a:r>
              <a:rPr lang="en-US" sz="2400">
                <a:solidFill>
                  <a:srgbClr val="FFFFFF"/>
                </a:solidFill>
                <a:latin typeface="Times New Roman"/>
                <a:ea typeface="Times New Roman"/>
                <a:cs typeface="Times New Roman"/>
                <a:sym typeface="Times New Roman"/>
              </a:rPr>
              <a:t> separate low frequencies due to i(x,y) </a:t>
            </a:r>
            <a:endParaRPr/>
          </a:p>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           from high frequencies due to r(x,y)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75"/>
          <p:cNvSpPr txBox="1"/>
          <p:nvPr>
            <p:ph type="title"/>
          </p:nvPr>
        </p:nvSpPr>
        <p:spPr>
          <a:xfrm>
            <a:off x="768096" y="585216"/>
            <a:ext cx="8052376"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HOW ARE FREQUENCIES MIXED TOGETHER?</a:t>
            </a:r>
            <a:endParaRPr/>
          </a:p>
        </p:txBody>
      </p:sp>
      <p:pic>
        <p:nvPicPr>
          <p:cNvPr id="1474" name="Google Shape;1474;p175"/>
          <p:cNvPicPr preferRelativeResize="0"/>
          <p:nvPr/>
        </p:nvPicPr>
        <p:blipFill rotWithShape="1">
          <a:blip r:embed="rId3">
            <a:alphaModFix/>
          </a:blip>
          <a:srcRect b="0" l="0" r="0" t="0"/>
          <a:stretch/>
        </p:blipFill>
        <p:spPr>
          <a:xfrm>
            <a:off x="381000" y="3235325"/>
            <a:ext cx="3048000" cy="611188"/>
          </a:xfrm>
          <a:prstGeom prst="rect">
            <a:avLst/>
          </a:prstGeom>
          <a:noFill/>
          <a:ln>
            <a:noFill/>
          </a:ln>
        </p:spPr>
      </p:pic>
      <p:sp>
        <p:nvSpPr>
          <p:cNvPr id="1475" name="Google Shape;1475;p175"/>
          <p:cNvSpPr txBox="1"/>
          <p:nvPr/>
        </p:nvSpPr>
        <p:spPr>
          <a:xfrm>
            <a:off x="1066800" y="4343400"/>
            <a:ext cx="6438900" cy="83026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When applying filtering, it is difficult to handle </a:t>
            </a:r>
            <a:endParaRPr/>
          </a:p>
          <a:p>
            <a:pPr indent="0" lvl="0" marL="0" marR="0" rtl="0" algn="l">
              <a:spcBef>
                <a:spcPts val="0"/>
              </a:spcBef>
              <a:spcAft>
                <a:spcPts val="0"/>
              </a:spcAft>
              <a:buClr>
                <a:srgbClr val="FFFFFF"/>
              </a:buClr>
              <a:buSzPts val="2400"/>
              <a:buFont typeface="Times New Roman"/>
              <a:buNone/>
            </a:pPr>
            <a:r>
              <a:rPr lang="en-US" sz="2400">
                <a:solidFill>
                  <a:srgbClr val="FFFFFF"/>
                </a:solidFill>
                <a:latin typeface="Times New Roman"/>
                <a:ea typeface="Times New Roman"/>
                <a:cs typeface="Times New Roman"/>
                <a:sym typeface="Times New Roman"/>
              </a:rPr>
              <a:t>     low/high frequencies separately.</a:t>
            </a:r>
            <a:endParaRPr/>
          </a:p>
        </p:txBody>
      </p:sp>
      <p:pic>
        <p:nvPicPr>
          <p:cNvPr id="1476" name="Google Shape;1476;p175"/>
          <p:cNvPicPr preferRelativeResize="0"/>
          <p:nvPr/>
        </p:nvPicPr>
        <p:blipFill rotWithShape="1">
          <a:blip r:embed="rId4">
            <a:alphaModFix/>
          </a:blip>
          <a:srcRect b="0" l="0" r="0" t="0"/>
          <a:stretch/>
        </p:blipFill>
        <p:spPr>
          <a:xfrm>
            <a:off x="4343400" y="3289300"/>
            <a:ext cx="4343400" cy="503238"/>
          </a:xfrm>
          <a:prstGeom prst="rect">
            <a:avLst/>
          </a:prstGeom>
          <a:noFill/>
          <a:ln>
            <a:noFill/>
          </a:ln>
        </p:spPr>
      </p:pic>
      <p:pic>
        <p:nvPicPr>
          <p:cNvPr id="1477" name="Google Shape;1477;p175"/>
          <p:cNvPicPr preferRelativeResize="0"/>
          <p:nvPr/>
        </p:nvPicPr>
        <p:blipFill rotWithShape="1">
          <a:blip r:embed="rId5">
            <a:alphaModFix/>
          </a:blip>
          <a:srcRect b="0" l="0" r="0" t="0"/>
          <a:stretch/>
        </p:blipFill>
        <p:spPr>
          <a:xfrm>
            <a:off x="1077913" y="5562600"/>
            <a:ext cx="6765925" cy="504825"/>
          </a:xfrm>
          <a:prstGeom prst="rect">
            <a:avLst/>
          </a:prstGeom>
          <a:noFill/>
          <a:ln>
            <a:noFill/>
          </a:ln>
        </p:spPr>
      </p:pic>
      <p:sp>
        <p:nvSpPr>
          <p:cNvPr id="1478" name="Google Shape;1478;p175"/>
          <p:cNvSpPr/>
          <p:nvPr/>
        </p:nvSpPr>
        <p:spPr>
          <a:xfrm>
            <a:off x="1031875" y="1795463"/>
            <a:ext cx="6858000" cy="830262"/>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rgbClr val="FFFFFF"/>
              </a:buClr>
              <a:buSzPts val="2400"/>
              <a:buFont typeface="Times New Roman"/>
              <a:buChar char="•"/>
            </a:pPr>
            <a:r>
              <a:rPr lang="en-US" sz="2400">
                <a:solidFill>
                  <a:srgbClr val="FFFFFF"/>
                </a:solidFill>
                <a:latin typeface="Times New Roman"/>
                <a:ea typeface="Times New Roman"/>
                <a:cs typeface="Times New Roman"/>
                <a:sym typeface="Times New Roman"/>
              </a:rPr>
              <a:t> Low and high frequencies from </a:t>
            </a:r>
            <a:r>
              <a:rPr b="1" lang="en-US" sz="2400">
                <a:solidFill>
                  <a:srgbClr val="FFFFFF"/>
                </a:solidFill>
                <a:latin typeface="Times New Roman"/>
                <a:ea typeface="Times New Roman"/>
                <a:cs typeface="Times New Roman"/>
                <a:sym typeface="Times New Roman"/>
              </a:rPr>
              <a:t>i(x,y)</a:t>
            </a:r>
            <a:r>
              <a:rPr lang="en-US" sz="2400">
                <a:solidFill>
                  <a:srgbClr val="FFFFFF"/>
                </a:solidFill>
                <a:latin typeface="Times New Roman"/>
                <a:ea typeface="Times New Roman"/>
                <a:cs typeface="Times New Roman"/>
                <a:sym typeface="Times New Roman"/>
              </a:rPr>
              <a:t> and </a:t>
            </a:r>
            <a:r>
              <a:rPr b="1" lang="en-US" sz="2400">
                <a:solidFill>
                  <a:srgbClr val="FFFFFF"/>
                </a:solidFill>
                <a:latin typeface="Times New Roman"/>
                <a:ea typeface="Times New Roman"/>
                <a:cs typeface="Times New Roman"/>
                <a:sym typeface="Times New Roman"/>
              </a:rPr>
              <a:t>r(x,y)</a:t>
            </a:r>
            <a:endParaRPr/>
          </a:p>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   are mixed together.</a:t>
            </a:r>
            <a:endParaRPr/>
          </a:p>
        </p:txBody>
      </p:sp>
      <p:sp>
        <p:nvSpPr>
          <p:cNvPr id="1479" name="Google Shape;1479;p175"/>
          <p:cNvSpPr/>
          <p:nvPr/>
        </p:nvSpPr>
        <p:spPr>
          <a:xfrm>
            <a:off x="3597275" y="3357563"/>
            <a:ext cx="533400" cy="417512"/>
          </a:xfrm>
          <a:prstGeom prst="rightArrow">
            <a:avLst>
              <a:gd fmla="val 50000" name="adj1"/>
              <a:gd fmla="val 49991" name="adj2"/>
            </a:avLst>
          </a:prstGeom>
          <a:solidFill>
            <a:schemeClr val="accent1"/>
          </a:solidFill>
          <a:ln cap="sq"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7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CAN WE SEPARATE THEM?</a:t>
            </a:r>
            <a:endParaRPr/>
          </a:p>
        </p:txBody>
      </p:sp>
      <p:sp>
        <p:nvSpPr>
          <p:cNvPr id="1486" name="Google Shape;1486;p17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457200" lvl="0" marL="514350" rtl="0" algn="l">
              <a:lnSpc>
                <a:spcPct val="90000"/>
              </a:lnSpc>
              <a:spcBef>
                <a:spcPts val="0"/>
              </a:spcBef>
              <a:spcAft>
                <a:spcPts val="0"/>
              </a:spcAft>
              <a:buSzPts val="3000"/>
              <a:buChar char=" "/>
            </a:pPr>
            <a:r>
              <a:rPr lang="en-US" sz="3000"/>
              <a:t>Idea:</a:t>
            </a:r>
            <a:endParaRPr/>
          </a:p>
        </p:txBody>
      </p:sp>
      <p:pic>
        <p:nvPicPr>
          <p:cNvPr id="1487" name="Google Shape;1487;p176"/>
          <p:cNvPicPr preferRelativeResize="0"/>
          <p:nvPr/>
        </p:nvPicPr>
        <p:blipFill rotWithShape="1">
          <a:blip r:embed="rId3">
            <a:alphaModFix/>
          </a:blip>
          <a:srcRect b="0" l="0" r="0" t="0"/>
          <a:stretch/>
        </p:blipFill>
        <p:spPr>
          <a:xfrm>
            <a:off x="4262438" y="2609850"/>
            <a:ext cx="3313112" cy="750888"/>
          </a:xfrm>
          <a:prstGeom prst="rect">
            <a:avLst/>
          </a:prstGeom>
          <a:noFill/>
          <a:ln>
            <a:noFill/>
          </a:ln>
        </p:spPr>
      </p:pic>
      <p:pic>
        <p:nvPicPr>
          <p:cNvPr id="1488" name="Google Shape;1488;p176"/>
          <p:cNvPicPr preferRelativeResize="0"/>
          <p:nvPr/>
        </p:nvPicPr>
        <p:blipFill rotWithShape="1">
          <a:blip r:embed="rId4">
            <a:alphaModFix/>
          </a:blip>
          <a:srcRect b="0" l="0" r="0" t="0"/>
          <a:stretch/>
        </p:blipFill>
        <p:spPr>
          <a:xfrm>
            <a:off x="1676400" y="4038600"/>
            <a:ext cx="5707063" cy="685800"/>
          </a:xfrm>
          <a:prstGeom prst="rect">
            <a:avLst/>
          </a:prstGeom>
          <a:noFill/>
          <a:ln>
            <a:noFill/>
          </a:ln>
        </p:spPr>
      </p:pic>
      <p:sp>
        <p:nvSpPr>
          <p:cNvPr id="1489" name="Google Shape;1489;p176"/>
          <p:cNvSpPr txBox="1"/>
          <p:nvPr/>
        </p:nvSpPr>
        <p:spPr>
          <a:xfrm>
            <a:off x="1981200" y="2743200"/>
            <a:ext cx="23145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Times New Roman"/>
                <a:ea typeface="Times New Roman"/>
                <a:cs typeface="Times New Roman"/>
                <a:sym typeface="Times New Roman"/>
              </a:rPr>
              <a:t>Take the ln( )  of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7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STEPS OF HOMOMORPHIC FILTERING</a:t>
            </a:r>
            <a:endParaRPr/>
          </a:p>
        </p:txBody>
      </p:sp>
      <p:sp>
        <p:nvSpPr>
          <p:cNvPr id="1496" name="Google Shape;1496;p177"/>
          <p:cNvSpPr txBox="1"/>
          <p:nvPr>
            <p:ph idx="1" type="body"/>
          </p:nvPr>
        </p:nvSpPr>
        <p:spPr>
          <a:xfrm>
            <a:off x="838200" y="1600200"/>
            <a:ext cx="7772400" cy="41148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800"/>
              <a:buFont typeface="Twentieth Century"/>
              <a:buNone/>
            </a:pPr>
            <a:r>
              <a:t/>
            </a:r>
            <a:endParaRPr sz="2800"/>
          </a:p>
          <a:p>
            <a:pPr indent="-91440" lvl="0" marL="91440" rtl="0" algn="l">
              <a:lnSpc>
                <a:spcPct val="90000"/>
              </a:lnSpc>
              <a:spcBef>
                <a:spcPts val="1400"/>
              </a:spcBef>
              <a:spcAft>
                <a:spcPts val="0"/>
              </a:spcAft>
              <a:buSzPts val="2000"/>
              <a:buFont typeface="Twentieth Century"/>
              <a:buNone/>
            </a:pPr>
            <a:r>
              <a:rPr lang="en-US"/>
              <a:t>	(1) Take</a:t>
            </a:r>
            <a:endParaRPr/>
          </a:p>
          <a:p>
            <a:pPr indent="-91440" lvl="0" marL="91440" rtl="0" algn="l">
              <a:lnSpc>
                <a:spcPct val="90000"/>
              </a:lnSpc>
              <a:spcBef>
                <a:spcPts val="1400"/>
              </a:spcBef>
              <a:spcAft>
                <a:spcPts val="0"/>
              </a:spcAft>
              <a:buSzPts val="2000"/>
              <a:buFont typeface="Twentieth Century"/>
              <a:buNone/>
            </a:pPr>
            <a:r>
              <a:t/>
            </a:r>
            <a:endParaRPr/>
          </a:p>
          <a:p>
            <a:pPr indent="-91440" lvl="0" marL="91440" rtl="0" algn="l">
              <a:lnSpc>
                <a:spcPct val="90000"/>
              </a:lnSpc>
              <a:spcBef>
                <a:spcPts val="1400"/>
              </a:spcBef>
              <a:spcAft>
                <a:spcPts val="0"/>
              </a:spcAft>
              <a:buSzPts val="2000"/>
              <a:buFont typeface="Twentieth Century"/>
              <a:buNone/>
            </a:pPr>
            <a:r>
              <a:rPr lang="en-US"/>
              <a:t>	</a:t>
            </a:r>
            <a:endParaRPr/>
          </a:p>
          <a:p>
            <a:pPr indent="-91440" lvl="0" marL="91440" rtl="0" algn="l">
              <a:lnSpc>
                <a:spcPct val="90000"/>
              </a:lnSpc>
              <a:spcBef>
                <a:spcPts val="1400"/>
              </a:spcBef>
              <a:spcAft>
                <a:spcPts val="0"/>
              </a:spcAft>
              <a:buSzPts val="2000"/>
              <a:buFont typeface="Twentieth Century"/>
              <a:buNone/>
            </a:pPr>
            <a:r>
              <a:rPr lang="en-US"/>
              <a:t>(2) Apply FT: </a:t>
            </a:r>
            <a:endParaRPr/>
          </a:p>
          <a:p>
            <a:pPr indent="-91440" lvl="0" marL="91440" rtl="0" algn="l">
              <a:lnSpc>
                <a:spcPct val="90000"/>
              </a:lnSpc>
              <a:spcBef>
                <a:spcPts val="1400"/>
              </a:spcBef>
              <a:spcAft>
                <a:spcPts val="0"/>
              </a:spcAft>
              <a:buSzPts val="2000"/>
              <a:buFont typeface="Twentieth Century"/>
              <a:buNone/>
            </a:pPr>
            <a:r>
              <a:rPr lang="en-US"/>
              <a:t>                     		 </a:t>
            </a:r>
            <a:endParaRPr/>
          </a:p>
          <a:p>
            <a:pPr indent="-91440" lvl="0" marL="91440" rtl="0" algn="l">
              <a:lnSpc>
                <a:spcPct val="90000"/>
              </a:lnSpc>
              <a:spcBef>
                <a:spcPts val="1400"/>
              </a:spcBef>
              <a:spcAft>
                <a:spcPts val="0"/>
              </a:spcAft>
              <a:buSzPts val="2000"/>
              <a:buFont typeface="Twentieth Century"/>
              <a:buNone/>
            </a:pPr>
            <a:r>
              <a:rPr lang="en-US"/>
              <a:t>				or </a:t>
            </a:r>
            <a:endParaRPr/>
          </a:p>
          <a:p>
            <a:pPr indent="-91440" lvl="0" marL="91440" rtl="0" algn="l">
              <a:lnSpc>
                <a:spcPct val="90000"/>
              </a:lnSpc>
              <a:spcBef>
                <a:spcPts val="1400"/>
              </a:spcBef>
              <a:spcAft>
                <a:spcPts val="0"/>
              </a:spcAft>
              <a:buSzPts val="2000"/>
              <a:buFont typeface="Twentieth Century"/>
              <a:buNone/>
            </a:pPr>
            <a:r>
              <a:t/>
            </a:r>
            <a:endParaRPr/>
          </a:p>
          <a:p>
            <a:pPr indent="-91440" lvl="0" marL="91440" rtl="0" algn="l">
              <a:lnSpc>
                <a:spcPct val="90000"/>
              </a:lnSpc>
              <a:spcBef>
                <a:spcPts val="1400"/>
              </a:spcBef>
              <a:spcAft>
                <a:spcPts val="0"/>
              </a:spcAft>
              <a:buSzPts val="2000"/>
              <a:buFont typeface="Twentieth Century"/>
              <a:buNone/>
            </a:pPr>
            <a:r>
              <a:rPr lang="en-US"/>
              <a:t>	(3) Apply H(u,v)</a:t>
            </a:r>
            <a:endParaRPr/>
          </a:p>
        </p:txBody>
      </p:sp>
      <p:pic>
        <p:nvPicPr>
          <p:cNvPr id="1497" name="Google Shape;1497;p177"/>
          <p:cNvPicPr preferRelativeResize="0"/>
          <p:nvPr/>
        </p:nvPicPr>
        <p:blipFill rotWithShape="1">
          <a:blip r:embed="rId3">
            <a:alphaModFix/>
          </a:blip>
          <a:srcRect b="0" l="0" r="0" t="0"/>
          <a:stretch/>
        </p:blipFill>
        <p:spPr>
          <a:xfrm>
            <a:off x="2514600" y="2106613"/>
            <a:ext cx="4495800" cy="539750"/>
          </a:xfrm>
          <a:prstGeom prst="rect">
            <a:avLst/>
          </a:prstGeom>
          <a:noFill/>
          <a:ln>
            <a:noFill/>
          </a:ln>
        </p:spPr>
      </p:pic>
      <p:pic>
        <p:nvPicPr>
          <p:cNvPr id="1498" name="Google Shape;1498;p177"/>
          <p:cNvPicPr preferRelativeResize="0"/>
          <p:nvPr/>
        </p:nvPicPr>
        <p:blipFill rotWithShape="1">
          <a:blip r:embed="rId4">
            <a:alphaModFix/>
          </a:blip>
          <a:srcRect b="0" l="0" r="0" t="0"/>
          <a:stretch/>
        </p:blipFill>
        <p:spPr>
          <a:xfrm>
            <a:off x="2895600" y="3352800"/>
            <a:ext cx="6067425" cy="571500"/>
          </a:xfrm>
          <a:prstGeom prst="rect">
            <a:avLst/>
          </a:prstGeom>
          <a:noFill/>
          <a:ln>
            <a:noFill/>
          </a:ln>
        </p:spPr>
      </p:pic>
      <p:pic>
        <p:nvPicPr>
          <p:cNvPr id="1499" name="Google Shape;1499;p177"/>
          <p:cNvPicPr preferRelativeResize="0"/>
          <p:nvPr/>
        </p:nvPicPr>
        <p:blipFill rotWithShape="1">
          <a:blip r:embed="rId5">
            <a:alphaModFix/>
          </a:blip>
          <a:srcRect b="0" l="0" r="0" t="0"/>
          <a:stretch/>
        </p:blipFill>
        <p:spPr>
          <a:xfrm>
            <a:off x="3986213" y="4267200"/>
            <a:ext cx="3886200" cy="579438"/>
          </a:xfrm>
          <a:prstGeom prst="rect">
            <a:avLst/>
          </a:prstGeom>
          <a:noFill/>
          <a:ln>
            <a:noFill/>
          </a:ln>
        </p:spPr>
      </p:pic>
      <p:pic>
        <p:nvPicPr>
          <p:cNvPr id="1500" name="Google Shape;1500;p177"/>
          <p:cNvPicPr preferRelativeResize="0"/>
          <p:nvPr/>
        </p:nvPicPr>
        <p:blipFill rotWithShape="1">
          <a:blip r:embed="rId6">
            <a:alphaModFix/>
          </a:blip>
          <a:srcRect b="0" l="0" r="0" t="0"/>
          <a:stretch/>
        </p:blipFill>
        <p:spPr>
          <a:xfrm>
            <a:off x="1636713" y="5824538"/>
            <a:ext cx="6669087" cy="6667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505" name="Shape 1505"/>
        <p:cNvGrpSpPr/>
        <p:nvPr/>
      </p:nvGrpSpPr>
      <p:grpSpPr>
        <a:xfrm>
          <a:off x="0" y="0"/>
          <a:ext cx="0" cy="0"/>
          <a:chOff x="0" y="0"/>
          <a:chExt cx="0" cy="0"/>
        </a:xfrm>
      </p:grpSpPr>
      <p:sp>
        <p:nvSpPr>
          <p:cNvPr id="1506" name="Google Shape;1506;p178"/>
          <p:cNvSpPr txBox="1"/>
          <p:nvPr>
            <p:ph type="title"/>
          </p:nvPr>
        </p:nvSpPr>
        <p:spPr>
          <a:xfrm>
            <a:off x="990600" y="533400"/>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0C0C0C"/>
              </a:buClr>
              <a:buSzPct val="100000"/>
              <a:buFont typeface="Twentieth Century"/>
              <a:buNone/>
            </a:pPr>
            <a:r>
              <a:rPr lang="en-US"/>
              <a:t>STEPS OF HOMOMORPHIC FILTERING (CONT’D)</a:t>
            </a:r>
            <a:endParaRPr/>
          </a:p>
        </p:txBody>
      </p:sp>
      <p:sp>
        <p:nvSpPr>
          <p:cNvPr id="1507" name="Google Shape;1507;p17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2000"/>
              <a:buFont typeface="Twentieth Century"/>
              <a:buNone/>
            </a:pPr>
            <a:r>
              <a:rPr lang="en-US"/>
              <a:t>	(4) Take Inverse FT:</a:t>
            </a:r>
            <a:endParaRPr/>
          </a:p>
          <a:p>
            <a:pPr indent="-91440" lvl="0" marL="91440" rtl="0" algn="l">
              <a:lnSpc>
                <a:spcPct val="90000"/>
              </a:lnSpc>
              <a:spcBef>
                <a:spcPts val="1400"/>
              </a:spcBef>
              <a:spcAft>
                <a:spcPts val="0"/>
              </a:spcAft>
              <a:buSzPts val="2000"/>
              <a:buFont typeface="Twentieth Century"/>
              <a:buNone/>
            </a:pPr>
            <a:r>
              <a:t/>
            </a:r>
            <a:endParaRPr/>
          </a:p>
          <a:p>
            <a:pPr indent="-91440" lvl="0" marL="91440" rtl="0" algn="l">
              <a:lnSpc>
                <a:spcPct val="90000"/>
              </a:lnSpc>
              <a:spcBef>
                <a:spcPts val="1400"/>
              </a:spcBef>
              <a:spcAft>
                <a:spcPts val="0"/>
              </a:spcAft>
              <a:buSzPts val="2000"/>
              <a:buFont typeface="Twentieth Century"/>
              <a:buNone/>
            </a:pPr>
            <a:r>
              <a:t/>
            </a:r>
            <a:endParaRPr/>
          </a:p>
          <a:p>
            <a:pPr indent="-91440" lvl="0" marL="91440" rtl="0" algn="l">
              <a:lnSpc>
                <a:spcPct val="90000"/>
              </a:lnSpc>
              <a:spcBef>
                <a:spcPts val="1400"/>
              </a:spcBef>
              <a:spcAft>
                <a:spcPts val="0"/>
              </a:spcAft>
              <a:buSzPts val="2000"/>
              <a:buFont typeface="Twentieth Century"/>
              <a:buNone/>
            </a:pPr>
            <a:r>
              <a:rPr lang="en-US"/>
              <a:t> 			or</a:t>
            </a:r>
            <a:endParaRPr/>
          </a:p>
          <a:p>
            <a:pPr indent="-91440" lvl="0" marL="91440" rtl="0" algn="l">
              <a:lnSpc>
                <a:spcPct val="90000"/>
              </a:lnSpc>
              <a:spcBef>
                <a:spcPts val="1400"/>
              </a:spcBef>
              <a:spcAft>
                <a:spcPts val="0"/>
              </a:spcAft>
              <a:buSzPts val="2000"/>
              <a:buFont typeface="Twentieth Century"/>
              <a:buNone/>
            </a:pPr>
            <a:r>
              <a:t/>
            </a:r>
            <a:endParaRPr/>
          </a:p>
          <a:p>
            <a:pPr indent="-91440" lvl="0" marL="91440" rtl="0" algn="l">
              <a:lnSpc>
                <a:spcPct val="90000"/>
              </a:lnSpc>
              <a:spcBef>
                <a:spcPts val="1400"/>
              </a:spcBef>
              <a:spcAft>
                <a:spcPts val="0"/>
              </a:spcAft>
              <a:buSzPts val="2000"/>
              <a:buFont typeface="Twentieth Century"/>
              <a:buNone/>
            </a:pPr>
            <a:r>
              <a:rPr lang="en-US"/>
              <a:t>	(5) Take exp( ) 			 or </a:t>
            </a:r>
            <a:endParaRPr/>
          </a:p>
        </p:txBody>
      </p:sp>
      <p:pic>
        <p:nvPicPr>
          <p:cNvPr id="1508" name="Google Shape;1508;p178"/>
          <p:cNvPicPr preferRelativeResize="0"/>
          <p:nvPr/>
        </p:nvPicPr>
        <p:blipFill rotWithShape="1">
          <a:blip r:embed="rId3">
            <a:alphaModFix/>
          </a:blip>
          <a:srcRect b="0" l="0" r="0" t="0"/>
          <a:stretch/>
        </p:blipFill>
        <p:spPr>
          <a:xfrm>
            <a:off x="1828800" y="2514600"/>
            <a:ext cx="6705600" cy="485775"/>
          </a:xfrm>
          <a:prstGeom prst="rect">
            <a:avLst/>
          </a:prstGeom>
          <a:noFill/>
          <a:ln>
            <a:noFill/>
          </a:ln>
        </p:spPr>
      </p:pic>
      <p:pic>
        <p:nvPicPr>
          <p:cNvPr id="1509" name="Google Shape;1509;p178"/>
          <p:cNvPicPr preferRelativeResize="0"/>
          <p:nvPr/>
        </p:nvPicPr>
        <p:blipFill rotWithShape="1">
          <a:blip r:embed="rId4">
            <a:alphaModFix/>
          </a:blip>
          <a:srcRect b="0" l="0" r="0" t="0"/>
          <a:stretch/>
        </p:blipFill>
        <p:spPr>
          <a:xfrm>
            <a:off x="2990850" y="3244850"/>
            <a:ext cx="2819400" cy="492125"/>
          </a:xfrm>
          <a:prstGeom prst="rect">
            <a:avLst/>
          </a:prstGeom>
          <a:noFill/>
          <a:ln>
            <a:noFill/>
          </a:ln>
        </p:spPr>
      </p:pic>
      <p:pic>
        <p:nvPicPr>
          <p:cNvPr id="1510" name="Google Shape;1510;p178"/>
          <p:cNvPicPr preferRelativeResize="0"/>
          <p:nvPr/>
        </p:nvPicPr>
        <p:blipFill rotWithShape="1">
          <a:blip r:embed="rId5">
            <a:alphaModFix/>
          </a:blip>
          <a:srcRect b="0" l="0" r="0" t="0"/>
          <a:stretch/>
        </p:blipFill>
        <p:spPr>
          <a:xfrm>
            <a:off x="3048000" y="4114800"/>
            <a:ext cx="2286000" cy="485775"/>
          </a:xfrm>
          <a:prstGeom prst="rect">
            <a:avLst/>
          </a:prstGeom>
          <a:noFill/>
          <a:ln>
            <a:noFill/>
          </a:ln>
        </p:spPr>
      </p:pic>
      <p:pic>
        <p:nvPicPr>
          <p:cNvPr descr="gonzalez_p216" id="1511" name="Google Shape;1511;p178"/>
          <p:cNvPicPr preferRelativeResize="0"/>
          <p:nvPr/>
        </p:nvPicPr>
        <p:blipFill rotWithShape="1">
          <a:blip r:embed="rId6">
            <a:alphaModFix/>
          </a:blip>
          <a:srcRect b="25233" l="0" r="0" t="0"/>
          <a:stretch/>
        </p:blipFill>
        <p:spPr>
          <a:xfrm>
            <a:off x="396875" y="5105400"/>
            <a:ext cx="8458200" cy="1084263"/>
          </a:xfrm>
          <a:prstGeom prst="rect">
            <a:avLst/>
          </a:prstGeom>
          <a:noFill/>
          <a:ln>
            <a:noFill/>
          </a:ln>
        </p:spPr>
      </p:pic>
      <p:pic>
        <p:nvPicPr>
          <p:cNvPr id="1512" name="Google Shape;1512;p178"/>
          <p:cNvPicPr preferRelativeResize="0"/>
          <p:nvPr/>
        </p:nvPicPr>
        <p:blipFill rotWithShape="1">
          <a:blip r:embed="rId7">
            <a:alphaModFix/>
          </a:blip>
          <a:srcRect b="0" l="0" r="0" t="0"/>
          <a:stretch/>
        </p:blipFill>
        <p:spPr>
          <a:xfrm>
            <a:off x="5905500" y="4159250"/>
            <a:ext cx="2662238" cy="40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79"/>
          <p:cNvSpPr txBox="1"/>
          <p:nvPr/>
        </p:nvSpPr>
        <p:spPr>
          <a:xfrm>
            <a:off x="1600200" y="1676400"/>
            <a:ext cx="6926263"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sp>
        <p:nvSpPr>
          <p:cNvPr id="1518" name="Google Shape;1518;p179"/>
          <p:cNvSpPr txBox="1"/>
          <p:nvPr>
            <p:ph type="title"/>
          </p:nvPr>
        </p:nvSpPr>
        <p:spPr>
          <a:xfrm>
            <a:off x="869950" y="569913"/>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0C0C0C"/>
              </a:buClr>
              <a:buSzPct val="100000"/>
              <a:buFont typeface="Twentieth Century"/>
              <a:buNone/>
            </a:pPr>
            <a:r>
              <a:rPr lang="en-US"/>
              <a:t>EXAMPLE USING HIGH-FREQUENCY EMPHASIS</a:t>
            </a:r>
            <a:endParaRPr/>
          </a:p>
        </p:txBody>
      </p:sp>
      <p:pic>
        <p:nvPicPr>
          <p:cNvPr id="1519" name="Google Shape;1519;p179"/>
          <p:cNvPicPr preferRelativeResize="0"/>
          <p:nvPr/>
        </p:nvPicPr>
        <p:blipFill rotWithShape="1">
          <a:blip r:embed="rId3">
            <a:alphaModFix/>
          </a:blip>
          <a:srcRect b="0" l="0" r="0" t="0"/>
          <a:stretch/>
        </p:blipFill>
        <p:spPr>
          <a:xfrm>
            <a:off x="1143000" y="3124200"/>
            <a:ext cx="5351463" cy="3148013"/>
          </a:xfrm>
          <a:prstGeom prst="rect">
            <a:avLst/>
          </a:prstGeom>
          <a:noFill/>
          <a:ln>
            <a:noFill/>
          </a:ln>
        </p:spPr>
      </p:pic>
      <p:pic>
        <p:nvPicPr>
          <p:cNvPr id="1520" name="Google Shape;1520;p179"/>
          <p:cNvPicPr preferRelativeResize="0"/>
          <p:nvPr/>
        </p:nvPicPr>
        <p:blipFill rotWithShape="1">
          <a:blip r:embed="rId4">
            <a:alphaModFix/>
          </a:blip>
          <a:srcRect b="0" l="0" r="0" t="0"/>
          <a:stretch/>
        </p:blipFill>
        <p:spPr>
          <a:xfrm>
            <a:off x="7010400" y="3276600"/>
            <a:ext cx="1631950" cy="3013075"/>
          </a:xfrm>
          <a:prstGeom prst="rect">
            <a:avLst/>
          </a:prstGeom>
          <a:noFill/>
          <a:ln>
            <a:noFill/>
          </a:ln>
        </p:spPr>
      </p:pic>
      <p:pic>
        <p:nvPicPr>
          <p:cNvPr id="1521" name="Google Shape;1521;p179"/>
          <p:cNvPicPr preferRelativeResize="0"/>
          <p:nvPr/>
        </p:nvPicPr>
        <p:blipFill rotWithShape="1">
          <a:blip r:embed="rId5">
            <a:alphaModFix/>
          </a:blip>
          <a:srcRect b="0" l="0" r="0" t="0"/>
          <a:stretch/>
        </p:blipFill>
        <p:spPr>
          <a:xfrm>
            <a:off x="1752600" y="1901825"/>
            <a:ext cx="5464175" cy="879475"/>
          </a:xfrm>
          <a:prstGeom prst="rect">
            <a:avLst/>
          </a:prstGeom>
          <a:noFill/>
          <a:ln>
            <a:noFill/>
          </a:ln>
        </p:spPr>
      </p:pic>
      <p:sp>
        <p:nvSpPr>
          <p:cNvPr id="1522" name="Google Shape;1522;p179"/>
          <p:cNvSpPr/>
          <p:nvPr/>
        </p:nvSpPr>
        <p:spPr>
          <a:xfrm>
            <a:off x="3432175" y="4357688"/>
            <a:ext cx="3368675" cy="1536700"/>
          </a:xfrm>
          <a:prstGeom prst="wedgeRoundRectCallout">
            <a:avLst>
              <a:gd fmla="val -96986" name="adj1"/>
              <a:gd fmla="val 23139" name="adj2"/>
              <a:gd fmla="val 16667" name="adj3"/>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Tahoma"/>
                <a:ea typeface="Tahoma"/>
                <a:cs typeface="Tahoma"/>
                <a:sym typeface="Tahoma"/>
              </a:rPr>
              <a:t>Attenuate the contribution made by illumination and amplify the contribution made by reflectance</a:t>
            </a:r>
            <a:endParaRPr/>
          </a:p>
        </p:txBody>
      </p:sp>
      <p:sp>
        <p:nvSpPr>
          <p:cNvPr id="1523" name="Google Shape;1523;p179"/>
          <p:cNvSpPr/>
          <p:nvPr/>
        </p:nvSpPr>
        <p:spPr>
          <a:xfrm>
            <a:off x="3427413" y="4352925"/>
            <a:ext cx="3368675" cy="1536700"/>
          </a:xfrm>
          <a:prstGeom prst="wedgeRoundRectCallout">
            <a:avLst>
              <a:gd fmla="val -57778" name="adj1"/>
              <a:gd fmla="val -49588" name="adj2"/>
              <a:gd fmla="val 16667" name="adj3"/>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Tahoma"/>
                <a:ea typeface="Tahoma"/>
                <a:cs typeface="Tahoma"/>
                <a:sym typeface="Tahoma"/>
              </a:rPr>
              <a:t>Attenuate the contribution made by illumination and amplify the contribution made by reflectance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2000"/>
                                        <p:tgtEl>
                                          <p:spTgt spid="1522"/>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2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80"/>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sp>
        <p:nvSpPr>
          <p:cNvPr id="1529" name="Google Shape;1529;p18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HOMOMORPHIC FILTERING: EXAMPLE</a:t>
            </a:r>
            <a:endParaRPr/>
          </a:p>
        </p:txBody>
      </p:sp>
      <p:pic>
        <p:nvPicPr>
          <p:cNvPr id="1530" name="Google Shape;1530;p180"/>
          <p:cNvPicPr preferRelativeResize="0"/>
          <p:nvPr/>
        </p:nvPicPr>
        <p:blipFill rotWithShape="1">
          <a:blip r:embed="rId3">
            <a:alphaModFix/>
          </a:blip>
          <a:srcRect b="0" l="0" r="0" t="0"/>
          <a:stretch/>
        </p:blipFill>
        <p:spPr>
          <a:xfrm>
            <a:off x="990600" y="2286000"/>
            <a:ext cx="7543800" cy="3103563"/>
          </a:xfrm>
          <a:prstGeom prst="rect">
            <a:avLst/>
          </a:prstGeom>
          <a:noFill/>
          <a:ln>
            <a:noFill/>
          </a:ln>
        </p:spPr>
      </p:pic>
      <p:sp>
        <p:nvSpPr>
          <p:cNvPr id="1531" name="Google Shape;1531;p180"/>
          <p:cNvSpPr/>
          <p:nvPr/>
        </p:nvSpPr>
        <p:spPr>
          <a:xfrm>
            <a:off x="696913" y="1973263"/>
            <a:ext cx="433387" cy="2460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81"/>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a:p>
            <a:pPr indent="-342900" lvl="0" marL="342900" marR="0" rtl="0" algn="l">
              <a:spcBef>
                <a:spcPts val="0"/>
              </a:spcBef>
              <a:spcAft>
                <a:spcPts val="0"/>
              </a:spcAft>
              <a:buNone/>
            </a:pPr>
            <a:r>
              <a:t/>
            </a:r>
            <a:endParaRPr sz="2400">
              <a:solidFill>
                <a:srgbClr val="FFFFFF"/>
              </a:solidFill>
              <a:latin typeface="Tahoma"/>
              <a:ea typeface="Tahoma"/>
              <a:cs typeface="Tahoma"/>
              <a:sym typeface="Tahoma"/>
            </a:endParaRPr>
          </a:p>
        </p:txBody>
      </p:sp>
      <p:sp>
        <p:nvSpPr>
          <p:cNvPr id="1537" name="Google Shape;1537;p18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HOMOMORPHIC FILTERING: EXAMPLE</a:t>
            </a:r>
            <a:endParaRPr/>
          </a:p>
        </p:txBody>
      </p:sp>
      <p:pic>
        <p:nvPicPr>
          <p:cNvPr id="1538" name="Google Shape;1538;p181"/>
          <p:cNvPicPr preferRelativeResize="0"/>
          <p:nvPr/>
        </p:nvPicPr>
        <p:blipFill rotWithShape="1">
          <a:blip r:embed="rId3">
            <a:alphaModFix/>
          </a:blip>
          <a:srcRect b="0" l="0" r="0" t="0"/>
          <a:stretch/>
        </p:blipFill>
        <p:spPr>
          <a:xfrm>
            <a:off x="3200400" y="2667000"/>
            <a:ext cx="1179513" cy="1770063"/>
          </a:xfrm>
          <a:prstGeom prst="rect">
            <a:avLst/>
          </a:prstGeom>
          <a:noFill/>
          <a:ln>
            <a:noFill/>
          </a:ln>
        </p:spPr>
      </p:pic>
      <p:pic>
        <p:nvPicPr>
          <p:cNvPr id="1539" name="Google Shape;1539;p181"/>
          <p:cNvPicPr preferRelativeResize="0"/>
          <p:nvPr/>
        </p:nvPicPr>
        <p:blipFill rotWithShape="1">
          <a:blip r:embed="rId4">
            <a:alphaModFix/>
          </a:blip>
          <a:srcRect b="0" l="0" r="0" t="0"/>
          <a:stretch/>
        </p:blipFill>
        <p:spPr>
          <a:xfrm>
            <a:off x="609600" y="1601788"/>
            <a:ext cx="6821488" cy="5256212"/>
          </a:xfrm>
          <a:prstGeom prst="rect">
            <a:avLst/>
          </a:prstGeom>
          <a:noFill/>
          <a:ln>
            <a:noFill/>
          </a:ln>
        </p:spPr>
      </p:pic>
      <p:pic>
        <p:nvPicPr>
          <p:cNvPr id="1540" name="Google Shape;1540;p181"/>
          <p:cNvPicPr preferRelativeResize="0"/>
          <p:nvPr/>
        </p:nvPicPr>
        <p:blipFill rotWithShape="1">
          <a:blip r:embed="rId5">
            <a:alphaModFix/>
          </a:blip>
          <a:srcRect b="0" l="0" r="0" t="0"/>
          <a:stretch/>
        </p:blipFill>
        <p:spPr>
          <a:xfrm>
            <a:off x="7607300" y="2895600"/>
            <a:ext cx="1536700" cy="219868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8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PCA STEPS:</a:t>
            </a:r>
            <a:endParaRPr/>
          </a:p>
        </p:txBody>
      </p:sp>
      <p:pic>
        <p:nvPicPr>
          <p:cNvPr id="1546" name="Google Shape;1546;p182"/>
          <p:cNvPicPr preferRelativeResize="0"/>
          <p:nvPr/>
        </p:nvPicPr>
        <p:blipFill rotWithShape="1">
          <a:blip r:embed="rId3">
            <a:alphaModFix/>
          </a:blip>
          <a:srcRect b="0" l="0" r="0" t="0"/>
          <a:stretch/>
        </p:blipFill>
        <p:spPr>
          <a:xfrm>
            <a:off x="2836649" y="2000233"/>
            <a:ext cx="3046413" cy="2767656"/>
          </a:xfrm>
          <a:prstGeom prst="rect">
            <a:avLst/>
          </a:prstGeom>
          <a:noFill/>
          <a:ln>
            <a:noFill/>
          </a:ln>
        </p:spPr>
      </p:pic>
      <p:pic>
        <p:nvPicPr>
          <p:cNvPr id="1547" name="Google Shape;1547;p182"/>
          <p:cNvPicPr preferRelativeResize="0"/>
          <p:nvPr/>
        </p:nvPicPr>
        <p:blipFill rotWithShape="1">
          <a:blip r:embed="rId4">
            <a:alphaModFix/>
          </a:blip>
          <a:srcRect b="0" l="0" r="0" t="0"/>
          <a:stretch/>
        </p:blipFill>
        <p:spPr>
          <a:xfrm>
            <a:off x="5977331" y="2005956"/>
            <a:ext cx="2964755" cy="2767656"/>
          </a:xfrm>
          <a:prstGeom prst="rect">
            <a:avLst/>
          </a:prstGeom>
          <a:noFill/>
          <a:ln>
            <a:noFill/>
          </a:ln>
        </p:spPr>
      </p:pic>
      <p:pic>
        <p:nvPicPr>
          <p:cNvPr id="1548" name="Google Shape;1548;p182"/>
          <p:cNvPicPr preferRelativeResize="0"/>
          <p:nvPr/>
        </p:nvPicPr>
        <p:blipFill rotWithShape="1">
          <a:blip r:embed="rId5">
            <a:alphaModFix/>
          </a:blip>
          <a:srcRect b="0" l="0" r="0" t="0"/>
          <a:stretch/>
        </p:blipFill>
        <p:spPr>
          <a:xfrm>
            <a:off x="169039" y="2011689"/>
            <a:ext cx="2518556" cy="2756209"/>
          </a:xfrm>
          <a:prstGeom prst="rect">
            <a:avLst/>
          </a:prstGeom>
          <a:noFill/>
          <a:ln>
            <a:noFill/>
          </a:ln>
        </p:spPr>
      </p:pic>
      <p:sp>
        <p:nvSpPr>
          <p:cNvPr id="1549" name="Google Shape;1549;p182"/>
          <p:cNvSpPr txBox="1"/>
          <p:nvPr/>
        </p:nvSpPr>
        <p:spPr>
          <a:xfrm>
            <a:off x="169039" y="4898796"/>
            <a:ext cx="24154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Centre the data by subtracting off the mean</a:t>
            </a:r>
            <a:endParaRPr/>
          </a:p>
        </p:txBody>
      </p:sp>
      <p:sp>
        <p:nvSpPr>
          <p:cNvPr id="1550" name="Google Shape;1550;p182"/>
          <p:cNvSpPr txBox="1"/>
          <p:nvPr/>
        </p:nvSpPr>
        <p:spPr>
          <a:xfrm>
            <a:off x="2836650" y="4895524"/>
            <a:ext cx="304641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Choose the direction with largest variation, place an axis in that direction</a:t>
            </a:r>
            <a:endParaRPr/>
          </a:p>
        </p:txBody>
      </p:sp>
      <p:sp>
        <p:nvSpPr>
          <p:cNvPr id="1551" name="Google Shape;1551;p182"/>
          <p:cNvSpPr txBox="1"/>
          <p:nvPr/>
        </p:nvSpPr>
        <p:spPr>
          <a:xfrm>
            <a:off x="6012809" y="4862212"/>
            <a:ext cx="282866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Look at the remaining variations, find another axis that is that is orthogonal to the first axis and covers maximum variations</a:t>
            </a:r>
            <a:endParaRPr/>
          </a:p>
        </p:txBody>
      </p:sp>
      <p:sp>
        <p:nvSpPr>
          <p:cNvPr id="1552" name="Google Shape;1552;p182"/>
          <p:cNvSpPr/>
          <p:nvPr/>
        </p:nvSpPr>
        <p:spPr>
          <a:xfrm>
            <a:off x="1335641" y="1463040"/>
            <a:ext cx="2056290" cy="536080"/>
          </a:xfrm>
          <a:prstGeom prst="curvedDownArrow">
            <a:avLst>
              <a:gd fmla="val 25000" name="adj1"/>
              <a:gd fmla="val 50000" name="adj2"/>
              <a:gd fmla="val 25000" name="adj3"/>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553" name="Google Shape;1553;p182"/>
          <p:cNvSpPr/>
          <p:nvPr/>
        </p:nvSpPr>
        <p:spPr>
          <a:xfrm>
            <a:off x="4572005" y="1463040"/>
            <a:ext cx="2082113" cy="536081"/>
          </a:xfrm>
          <a:prstGeom prst="curvedDownArrow">
            <a:avLst>
              <a:gd fmla="val 25000" name="adj1"/>
              <a:gd fmla="val 50000" name="adj2"/>
              <a:gd fmla="val 25000" name="adj3"/>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554" name="Google Shape;1554;p182"/>
          <p:cNvSpPr/>
          <p:nvPr/>
        </p:nvSpPr>
        <p:spPr>
          <a:xfrm rot="-10550060">
            <a:off x="4192384" y="5597722"/>
            <a:ext cx="2816420" cy="793011"/>
          </a:xfrm>
          <a:prstGeom prst="curvedDownArrow">
            <a:avLst>
              <a:gd fmla="val 25000" name="adj1"/>
              <a:gd fmla="val 50000" name="adj2"/>
              <a:gd fmla="val 28576" name="adj3"/>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sp>
        <p:nvSpPr>
          <p:cNvPr id="667" name="Google Shape;667;p7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DISCRETE FOURIER TRANSFORM</a:t>
            </a:r>
            <a:endParaRPr/>
          </a:p>
        </p:txBody>
      </p:sp>
      <p:sp>
        <p:nvSpPr>
          <p:cNvPr id="668" name="Google Shape;668;p7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sp>
        <p:nvSpPr>
          <p:cNvPr id="669" name="Google Shape;669;p75"/>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70" name="Google Shape;670;p75"/>
          <p:cNvPicPr preferRelativeResize="0"/>
          <p:nvPr/>
        </p:nvPicPr>
        <p:blipFill rotWithShape="1">
          <a:blip r:embed="rId3">
            <a:alphaModFix/>
          </a:blip>
          <a:srcRect b="11339" l="32320" r="29330" t="15946"/>
          <a:stretch/>
        </p:blipFill>
        <p:spPr>
          <a:xfrm>
            <a:off x="107504" y="1700808"/>
            <a:ext cx="4675695" cy="4986781"/>
          </a:xfrm>
          <a:prstGeom prst="rect">
            <a:avLst/>
          </a:prstGeom>
          <a:noFill/>
          <a:ln>
            <a:noFill/>
          </a:ln>
        </p:spPr>
      </p:pic>
      <p:pic>
        <p:nvPicPr>
          <p:cNvPr id="671" name="Google Shape;671;p75"/>
          <p:cNvPicPr preferRelativeResize="0"/>
          <p:nvPr/>
        </p:nvPicPr>
        <p:blipFill rotWithShape="1">
          <a:blip r:embed="rId4">
            <a:alphaModFix/>
          </a:blip>
          <a:srcRect b="4800" l="26871" r="30603" t="15467"/>
          <a:stretch/>
        </p:blipFill>
        <p:spPr>
          <a:xfrm>
            <a:off x="4716016" y="1723047"/>
            <a:ext cx="4291357" cy="452596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8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STANDARD DEVIATION</a:t>
            </a:r>
            <a:endParaRPr/>
          </a:p>
        </p:txBody>
      </p:sp>
      <p:sp>
        <p:nvSpPr>
          <p:cNvPr id="1560" name="Google Shape;1560;p18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i="1" lang="en-US"/>
              <a:t>Standard deviation</a:t>
            </a:r>
            <a:r>
              <a:rPr lang="en-US"/>
              <a:t>, is simply the square root of the average square distance of data points to the mean. In the equation below, the numerator contains the sum of the differences between each datapoint and the mean, and the denominator is simply the number of data points (minus one), producing the average distance.</a:t>
            </a:r>
            <a:br>
              <a:rPr lang="en-US"/>
            </a:br>
            <a:endParaRPr/>
          </a:p>
        </p:txBody>
      </p:sp>
      <p:pic>
        <p:nvPicPr>
          <p:cNvPr id="1561" name="Google Shape;1561;p183"/>
          <p:cNvPicPr preferRelativeResize="0"/>
          <p:nvPr/>
        </p:nvPicPr>
        <p:blipFill rotWithShape="1">
          <a:blip r:embed="rId3">
            <a:alphaModFix/>
          </a:blip>
          <a:srcRect b="0" l="0" r="0" t="0"/>
          <a:stretch/>
        </p:blipFill>
        <p:spPr>
          <a:xfrm>
            <a:off x="3298202" y="4544492"/>
            <a:ext cx="2823530" cy="128310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8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VARIANCE</a:t>
            </a:r>
            <a:endParaRPr/>
          </a:p>
        </p:txBody>
      </p:sp>
      <p:sp>
        <p:nvSpPr>
          <p:cNvPr id="1567" name="Google Shape;1567;p18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Variance is simply standard deviation squared, and is often expressed as </a:t>
            </a:r>
            <a:r>
              <a:rPr i="1" lang="en-US"/>
              <a:t>s^2</a:t>
            </a:r>
            <a:endParaRPr/>
          </a:p>
          <a:p>
            <a:pPr indent="0" lvl="0" marL="91440" rtl="0" algn="l">
              <a:lnSpc>
                <a:spcPct val="90000"/>
              </a:lnSpc>
              <a:spcBef>
                <a:spcPts val="1400"/>
              </a:spcBef>
              <a:spcAft>
                <a:spcPts val="0"/>
              </a:spcAft>
              <a:buSzPts val="2000"/>
              <a:buNone/>
            </a:pPr>
            <a:r>
              <a:t/>
            </a:r>
            <a:endParaRPr i="1"/>
          </a:p>
          <a:p>
            <a:pPr indent="0" lvl="0" marL="91440" rtl="0" algn="l">
              <a:lnSpc>
                <a:spcPct val="90000"/>
              </a:lnSpc>
              <a:spcBef>
                <a:spcPts val="1400"/>
              </a:spcBef>
              <a:spcAft>
                <a:spcPts val="0"/>
              </a:spcAft>
              <a:buSzPts val="2000"/>
              <a:buNone/>
            </a:pPr>
            <a:r>
              <a:t/>
            </a:r>
            <a:endParaRPr i="1"/>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For both variance and standard deviation, squaring the differences between data points and the mean makes them positive, so that values above and below the mean don’t cancel each other out.</a:t>
            </a:r>
            <a:endParaRPr/>
          </a:p>
        </p:txBody>
      </p:sp>
      <p:pic>
        <p:nvPicPr>
          <p:cNvPr id="1568" name="Google Shape;1568;p184"/>
          <p:cNvPicPr preferRelativeResize="0"/>
          <p:nvPr/>
        </p:nvPicPr>
        <p:blipFill rotWithShape="1">
          <a:blip r:embed="rId3">
            <a:alphaModFix/>
          </a:blip>
          <a:srcRect b="0" l="0" r="0" t="0"/>
          <a:stretch/>
        </p:blipFill>
        <p:spPr>
          <a:xfrm>
            <a:off x="2442258" y="2223306"/>
            <a:ext cx="3811328" cy="103850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8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COVARIANCE</a:t>
            </a:r>
            <a:endParaRPr/>
          </a:p>
        </p:txBody>
      </p:sp>
      <p:sp>
        <p:nvSpPr>
          <p:cNvPr id="1574" name="Google Shape;1574;p18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lang="en-US"/>
              <a:t>Variance and Covariance are a measure of the “spread” of a set of points around their center of mass (mean)</a:t>
            </a:r>
            <a:endParaRPr/>
          </a:p>
          <a:p>
            <a:pPr indent="0" lvl="0" marL="0" rtl="0" algn="l">
              <a:lnSpc>
                <a:spcPct val="90000"/>
              </a:lnSpc>
              <a:spcBef>
                <a:spcPts val="1400"/>
              </a:spcBef>
              <a:spcAft>
                <a:spcPts val="0"/>
              </a:spcAft>
              <a:buSzPts val="2000"/>
              <a:buNone/>
            </a:pPr>
            <a:r>
              <a:rPr lang="en-US"/>
              <a:t>• Variance – measure of the deviation from the mean for points in one dimension e.g. heights</a:t>
            </a:r>
            <a:endParaRPr/>
          </a:p>
          <a:p>
            <a:pPr indent="0" lvl="0" marL="0" rtl="0" algn="l">
              <a:lnSpc>
                <a:spcPct val="90000"/>
              </a:lnSpc>
              <a:spcBef>
                <a:spcPts val="1400"/>
              </a:spcBef>
              <a:spcAft>
                <a:spcPts val="0"/>
              </a:spcAft>
              <a:buSzPts val="2000"/>
              <a:buNone/>
            </a:pPr>
            <a:r>
              <a:rPr lang="en-US"/>
              <a:t>• Covariance as a measure of how much each of the dimensions vary from the mean with respect to each other.</a:t>
            </a:r>
            <a:endParaRPr/>
          </a:p>
          <a:p>
            <a:pPr indent="0" lvl="0" marL="0" rtl="0" algn="l">
              <a:lnSpc>
                <a:spcPct val="90000"/>
              </a:lnSpc>
              <a:spcBef>
                <a:spcPts val="1400"/>
              </a:spcBef>
              <a:spcAft>
                <a:spcPts val="0"/>
              </a:spcAft>
              <a:buSzPts val="2000"/>
              <a:buNone/>
            </a:pPr>
            <a:r>
              <a:rPr lang="en-US"/>
              <a:t>• Covariance is measured between 2 dimensions to see if there is a relationship between the 2 dimensions e.g. number of hours studied &amp; marks obtained.</a:t>
            </a:r>
            <a:endParaRPr/>
          </a:p>
          <a:p>
            <a:pPr indent="0" lvl="0" marL="0" rtl="0" algn="l">
              <a:lnSpc>
                <a:spcPct val="90000"/>
              </a:lnSpc>
              <a:spcBef>
                <a:spcPts val="1400"/>
              </a:spcBef>
              <a:spcAft>
                <a:spcPts val="0"/>
              </a:spcAft>
              <a:buSzPts val="2000"/>
              <a:buNone/>
            </a:pPr>
            <a:r>
              <a:rPr lang="en-US"/>
              <a:t>• The covariance between one dimension and itself is the variance</a:t>
            </a:r>
            <a:endParaRPr/>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8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COVARIANCE</a:t>
            </a:r>
            <a:endParaRPr/>
          </a:p>
        </p:txBody>
      </p:sp>
      <p:sp>
        <p:nvSpPr>
          <p:cNvPr id="1580" name="Google Shape;1580;p18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So, if you had a 3-dimensional data set (x,y,z), then you could measure the covariance between the x and y dimensions, the y and z dimensions, and the x and z dimensions. </a:t>
            </a:r>
            <a:endParaRPr/>
          </a:p>
          <a:p>
            <a:pPr indent="-127000" lvl="0" marL="91440" rtl="0" algn="l">
              <a:lnSpc>
                <a:spcPct val="90000"/>
              </a:lnSpc>
              <a:spcBef>
                <a:spcPts val="1400"/>
              </a:spcBef>
              <a:spcAft>
                <a:spcPts val="0"/>
              </a:spcAft>
              <a:buSzPts val="2000"/>
              <a:buChar char=" "/>
            </a:pPr>
            <a:r>
              <a:rPr lang="en-US"/>
              <a:t>Measuring the covariance between x and x , or y and y , or z and z would give you the variance of the x , y and z dimensions respectively.</a:t>
            </a:r>
            <a:endParaRPr/>
          </a:p>
          <a:p>
            <a:pPr indent="0" lvl="0" marL="91440" rtl="0" algn="l">
              <a:lnSpc>
                <a:spcPct val="90000"/>
              </a:lnSpc>
              <a:spcBef>
                <a:spcPts val="1400"/>
              </a:spcBef>
              <a:spcAft>
                <a:spcPts val="0"/>
              </a:spcAft>
              <a:buSzPts val="2000"/>
              <a:buNone/>
            </a:pPr>
            <a:r>
              <a:t/>
            </a:r>
            <a:endParaRPr/>
          </a:p>
        </p:txBody>
      </p:sp>
      <p:pic>
        <p:nvPicPr>
          <p:cNvPr id="1581" name="Google Shape;1581;p186"/>
          <p:cNvPicPr preferRelativeResize="0"/>
          <p:nvPr/>
        </p:nvPicPr>
        <p:blipFill rotWithShape="1">
          <a:blip r:embed="rId3">
            <a:alphaModFix/>
          </a:blip>
          <a:srcRect b="0" l="0" r="0" t="0"/>
          <a:stretch/>
        </p:blipFill>
        <p:spPr>
          <a:xfrm>
            <a:off x="2194005" y="4682001"/>
            <a:ext cx="4393541" cy="116385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8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COVARIANCE MATRIX</a:t>
            </a:r>
            <a:endParaRPr/>
          </a:p>
        </p:txBody>
      </p:sp>
      <p:sp>
        <p:nvSpPr>
          <p:cNvPr id="1587" name="Google Shape;1587;p187"/>
          <p:cNvSpPr txBox="1"/>
          <p:nvPr>
            <p:ph idx="1" type="body"/>
          </p:nvPr>
        </p:nvSpPr>
        <p:spPr>
          <a:xfrm>
            <a:off x="768096" y="2286000"/>
            <a:ext cx="7290055" cy="4023360"/>
          </a:xfrm>
          <a:prstGeom prst="rect">
            <a:avLst/>
          </a:prstGeom>
          <a:blipFill rotWithShape="1">
            <a:blip r:embed="rId3">
              <a:alphaModFix/>
            </a:blip>
            <a:stretch>
              <a:fillRect b="0" l="0" r="0" t="-873"/>
            </a:stretch>
          </a:blip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8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COVARIANCE</a:t>
            </a:r>
            <a:endParaRPr/>
          </a:p>
        </p:txBody>
      </p:sp>
      <p:sp>
        <p:nvSpPr>
          <p:cNvPr id="1593" name="Google Shape;1593;p18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Exact value is not as important as it’s sign.</a:t>
            </a:r>
            <a:endParaRPr/>
          </a:p>
          <a:p>
            <a:pPr indent="-127000" lvl="0" marL="91440" rtl="0" algn="l">
              <a:lnSpc>
                <a:spcPct val="90000"/>
              </a:lnSpc>
              <a:spcBef>
                <a:spcPts val="1400"/>
              </a:spcBef>
              <a:spcAft>
                <a:spcPts val="0"/>
              </a:spcAft>
              <a:buSzPts val="2000"/>
              <a:buChar char=" "/>
            </a:pPr>
            <a:r>
              <a:rPr lang="en-US"/>
              <a:t>(+) A positive value of covariance indicates both dimensions increase or decrease together e.g. as the number of hours studied increases, the marks in that subject increase.</a:t>
            </a:r>
            <a:endParaRPr/>
          </a:p>
          <a:p>
            <a:pPr indent="-127000" lvl="0" marL="91440" rtl="0" algn="l">
              <a:lnSpc>
                <a:spcPct val="90000"/>
              </a:lnSpc>
              <a:spcBef>
                <a:spcPts val="1400"/>
              </a:spcBef>
              <a:spcAft>
                <a:spcPts val="0"/>
              </a:spcAft>
              <a:buSzPts val="2000"/>
              <a:buChar char=" "/>
            </a:pPr>
            <a:r>
              <a:rPr lang="en-US"/>
              <a:t>(-) A negative value indicates while one increases the other decreases, or vice-versa e.g. time spent on social media vs performance in exam.</a:t>
            </a:r>
            <a:endParaRPr/>
          </a:p>
          <a:p>
            <a:pPr indent="-127000" lvl="0" marL="91440" rtl="0" algn="l">
              <a:lnSpc>
                <a:spcPct val="90000"/>
              </a:lnSpc>
              <a:spcBef>
                <a:spcPts val="1400"/>
              </a:spcBef>
              <a:spcAft>
                <a:spcPts val="0"/>
              </a:spcAft>
              <a:buSzPts val="2000"/>
              <a:buChar char=" "/>
            </a:pPr>
            <a:r>
              <a:rPr lang="en-US"/>
              <a:t>(zero) If covariance is zero: the two dimensions are independent of each other e.g. heights of students vs the marks obtained in a subject</a:t>
            </a:r>
            <a:endParaRPr sz="2200"/>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8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COVARIANCE</a:t>
            </a:r>
            <a:endParaRPr/>
          </a:p>
        </p:txBody>
      </p:sp>
      <p:sp>
        <p:nvSpPr>
          <p:cNvPr id="1599" name="Google Shape;1599;p18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114300" rtl="0" algn="l">
              <a:lnSpc>
                <a:spcPct val="90000"/>
              </a:lnSpc>
              <a:spcBef>
                <a:spcPts val="0"/>
              </a:spcBef>
              <a:spcAft>
                <a:spcPts val="0"/>
              </a:spcAft>
              <a:buSzPts val="2000"/>
              <a:buNone/>
            </a:pPr>
            <a:r>
              <a:rPr lang="en-US"/>
              <a:t>Why bother with calculating covariance when we could just plot the 2 values to see their relationship?</a:t>
            </a:r>
            <a:endParaRPr/>
          </a:p>
          <a:p>
            <a:pPr indent="0" lvl="0" marL="114300" rtl="0" algn="l">
              <a:lnSpc>
                <a:spcPct val="90000"/>
              </a:lnSpc>
              <a:spcBef>
                <a:spcPts val="1400"/>
              </a:spcBef>
              <a:spcAft>
                <a:spcPts val="0"/>
              </a:spcAft>
              <a:buSzPts val="2000"/>
              <a:buNone/>
            </a:pPr>
            <a:r>
              <a:rPr lang="en-US"/>
              <a:t>Ans: </a:t>
            </a:r>
            <a:endParaRPr/>
          </a:p>
          <a:p>
            <a:pPr indent="0" lvl="0" marL="114300" rtl="0" algn="l">
              <a:lnSpc>
                <a:spcPct val="90000"/>
              </a:lnSpc>
              <a:spcBef>
                <a:spcPts val="1400"/>
              </a:spcBef>
              <a:spcAft>
                <a:spcPts val="0"/>
              </a:spcAft>
              <a:buSzPts val="2000"/>
              <a:buNone/>
            </a:pPr>
            <a:r>
              <a:rPr lang="en-US"/>
              <a:t>Covariance calculations are used to find relationships between dimensions in high dimensional data sets (usually greater than 3) where visualization is difficult.</a:t>
            </a:r>
            <a:endParaRPr sz="2200"/>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9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EIGEN VECTORS</a:t>
            </a:r>
            <a:endParaRPr/>
          </a:p>
        </p:txBody>
      </p:sp>
      <p:sp>
        <p:nvSpPr>
          <p:cNvPr id="1605" name="Google Shape;1605;p190"/>
          <p:cNvSpPr txBox="1"/>
          <p:nvPr>
            <p:ph idx="1" type="body"/>
          </p:nvPr>
        </p:nvSpPr>
        <p:spPr>
          <a:xfrm>
            <a:off x="768096" y="2286000"/>
            <a:ext cx="7290055" cy="4023360"/>
          </a:xfrm>
          <a:prstGeom prst="rect">
            <a:avLst/>
          </a:prstGeom>
          <a:blipFill rotWithShape="1">
            <a:blip r:embed="rId3">
              <a:alphaModFix/>
            </a:blip>
            <a:stretch>
              <a:fillRect b="0" l="-249" r="-2423" t="0"/>
            </a:stretch>
          </a:blip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9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EIGENVECTOR</a:t>
            </a:r>
            <a:endParaRPr/>
          </a:p>
        </p:txBody>
      </p:sp>
      <p:sp>
        <p:nvSpPr>
          <p:cNvPr id="1611" name="Google Shape;1611;p191"/>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If the new transformed vector is just a scaled form of the original vector then the original vector is known to be an </a:t>
            </a:r>
            <a:r>
              <a:rPr b="1" lang="en-US"/>
              <a:t>eigenvector</a:t>
            </a:r>
            <a:r>
              <a:rPr lang="en-US"/>
              <a:t> of the original matrix</a:t>
            </a:r>
            <a:endParaRPr/>
          </a:p>
          <a:p>
            <a:pPr indent="-127000" lvl="0" marL="91440" rtl="0" algn="l">
              <a:lnSpc>
                <a:spcPct val="90000"/>
              </a:lnSpc>
              <a:spcBef>
                <a:spcPts val="1400"/>
              </a:spcBef>
              <a:spcAft>
                <a:spcPts val="0"/>
              </a:spcAft>
              <a:buSzPts val="2000"/>
              <a:buChar char=" "/>
            </a:pPr>
            <a:r>
              <a:rPr lang="en-US"/>
              <a:t>An eigenvector is a vector that does not change when a transformation is applied to it, except that it becomes a scaled version of the original vector.</a:t>
            </a:r>
            <a:endParaRPr/>
          </a:p>
          <a:p>
            <a:pPr indent="-127000" lvl="0" marL="91440" rtl="0" algn="l">
              <a:lnSpc>
                <a:spcPct val="90000"/>
              </a:lnSpc>
              <a:spcBef>
                <a:spcPts val="1400"/>
              </a:spcBef>
              <a:spcAft>
                <a:spcPts val="0"/>
              </a:spcAft>
              <a:buSzPts val="2000"/>
              <a:buChar char=" "/>
            </a:pPr>
            <a:r>
              <a:rPr b="1" lang="en-US"/>
              <a:t>Eigenvalue</a:t>
            </a:r>
            <a:r>
              <a:rPr lang="en-US"/>
              <a:t>— The scalar that is used to transform (stretch) an Eigenvector.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9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EIGENVECTOR AND EIGENVALUE</a:t>
            </a:r>
            <a:endParaRPr/>
          </a:p>
        </p:txBody>
      </p:sp>
      <p:sp>
        <p:nvSpPr>
          <p:cNvPr id="1617" name="Google Shape;1617;p192"/>
          <p:cNvSpPr txBox="1"/>
          <p:nvPr>
            <p:ph idx="1" type="body"/>
          </p:nvPr>
        </p:nvSpPr>
        <p:spPr>
          <a:xfrm>
            <a:off x="4473055" y="1600200"/>
            <a:ext cx="4213745" cy="48768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An eigenvector </a:t>
            </a:r>
            <a:r>
              <a:rPr b="1" lang="en-US"/>
              <a:t>does not change direction</a:t>
            </a:r>
            <a:r>
              <a:rPr lang="en-US"/>
              <a:t> in a transformation:</a:t>
            </a:r>
            <a:endParaRPr/>
          </a:p>
          <a:p>
            <a:pPr indent="-127000" lvl="0" marL="91440" rtl="0" algn="l">
              <a:lnSpc>
                <a:spcPct val="90000"/>
              </a:lnSpc>
              <a:spcBef>
                <a:spcPts val="1400"/>
              </a:spcBef>
              <a:spcAft>
                <a:spcPts val="0"/>
              </a:spcAft>
              <a:buSzPts val="2000"/>
              <a:buChar char=" "/>
            </a:pPr>
            <a:r>
              <a:rPr lang="en-US"/>
              <a:t>In this shear mapping the red arrow changes direction, but the blue arrow does not. The blue arrow is an eigenvector of this shear mapping because it does not change direction, and since its length is unchanged, its eigenvalue is 1.</a:t>
            </a:r>
            <a:endParaRPr/>
          </a:p>
          <a:p>
            <a:pPr indent="-127000" lvl="0" marL="91440" rtl="0" algn="l">
              <a:lnSpc>
                <a:spcPct val="90000"/>
              </a:lnSpc>
              <a:spcBef>
                <a:spcPts val="1400"/>
              </a:spcBef>
              <a:spcAft>
                <a:spcPts val="0"/>
              </a:spcAft>
              <a:buSzPts val="2000"/>
              <a:buChar char=" "/>
            </a:pPr>
            <a:r>
              <a:rPr b="1" lang="en-US"/>
              <a:t>1</a:t>
            </a:r>
            <a:r>
              <a:rPr lang="en-US"/>
              <a:t> means no change,</a:t>
            </a:r>
            <a:endParaRPr/>
          </a:p>
          <a:p>
            <a:pPr indent="-127000" lvl="0" marL="91440" rtl="0" algn="l">
              <a:lnSpc>
                <a:spcPct val="90000"/>
              </a:lnSpc>
              <a:spcBef>
                <a:spcPts val="1400"/>
              </a:spcBef>
              <a:spcAft>
                <a:spcPts val="0"/>
              </a:spcAft>
              <a:buSzPts val="2000"/>
              <a:buChar char=" "/>
            </a:pPr>
            <a:r>
              <a:rPr b="1" lang="en-US"/>
              <a:t>2</a:t>
            </a:r>
            <a:r>
              <a:rPr lang="en-US"/>
              <a:t> means doubling in length,</a:t>
            </a:r>
            <a:endParaRPr/>
          </a:p>
          <a:p>
            <a:pPr indent="-127000" lvl="0" marL="91440" rtl="0" algn="l">
              <a:lnSpc>
                <a:spcPct val="90000"/>
              </a:lnSpc>
              <a:spcBef>
                <a:spcPts val="1400"/>
              </a:spcBef>
              <a:spcAft>
                <a:spcPts val="0"/>
              </a:spcAft>
              <a:buSzPts val="2000"/>
              <a:buChar char=" "/>
            </a:pPr>
            <a:r>
              <a:rPr b="1" lang="en-US"/>
              <a:t>−1</a:t>
            </a:r>
            <a:r>
              <a:rPr lang="en-US"/>
              <a:t> means pointing backwards along the eigenvalue's direction</a:t>
            </a:r>
            <a:endParaRPr/>
          </a:p>
          <a:p>
            <a:pPr indent="0" lvl="0" marL="91440" rtl="0" algn="l">
              <a:lnSpc>
                <a:spcPct val="90000"/>
              </a:lnSpc>
              <a:spcBef>
                <a:spcPts val="1400"/>
              </a:spcBef>
              <a:spcAft>
                <a:spcPts val="0"/>
              </a:spcAft>
              <a:buSzPts val="2000"/>
              <a:buNone/>
            </a:pPr>
            <a:r>
              <a:t/>
            </a:r>
            <a:endParaRPr/>
          </a:p>
        </p:txBody>
      </p:sp>
      <p:sp>
        <p:nvSpPr>
          <p:cNvPr descr="Eigenvector in transformation" id="1618" name="Google Shape;1618;p192"/>
          <p:cNvSpPr/>
          <p:nvPr/>
        </p:nvSpPr>
        <p:spPr>
          <a:xfrm>
            <a:off x="116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Eigenvector in transformation" id="1619" name="Google Shape;1619;p192"/>
          <p:cNvSpPr/>
          <p:nvPr/>
        </p:nvSpPr>
        <p:spPr>
          <a:xfrm>
            <a:off x="230981" y="7938"/>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620" name="Google Shape;1620;p192"/>
          <p:cNvPicPr preferRelativeResize="0"/>
          <p:nvPr/>
        </p:nvPicPr>
        <p:blipFill rotWithShape="1">
          <a:blip r:embed="rId3">
            <a:alphaModFix/>
          </a:blip>
          <a:srcRect b="0" l="0" r="0" t="0"/>
          <a:stretch/>
        </p:blipFill>
        <p:spPr>
          <a:xfrm>
            <a:off x="675565" y="2653567"/>
            <a:ext cx="3621629" cy="33650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DISCRETE FOURIER TRANSFORM</a:t>
            </a:r>
            <a:endParaRPr/>
          </a:p>
        </p:txBody>
      </p:sp>
      <p:sp>
        <p:nvSpPr>
          <p:cNvPr id="677" name="Google Shape;677;p7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678" name="Google Shape;678;p76"/>
          <p:cNvPicPr preferRelativeResize="0"/>
          <p:nvPr/>
        </p:nvPicPr>
        <p:blipFill rotWithShape="1">
          <a:blip r:embed="rId3">
            <a:alphaModFix/>
          </a:blip>
          <a:srcRect b="58378" l="13105" r="58247" t="21802"/>
          <a:stretch/>
        </p:blipFill>
        <p:spPr>
          <a:xfrm>
            <a:off x="833605" y="2924944"/>
            <a:ext cx="7031314" cy="273630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9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b="1" lang="en-US"/>
              <a:t>THE MATHEMATICS </a:t>
            </a:r>
            <a:endParaRPr/>
          </a:p>
        </p:txBody>
      </p:sp>
      <p:sp>
        <p:nvSpPr>
          <p:cNvPr id="1626" name="Google Shape;1626;p19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For a square matrix </a:t>
            </a:r>
            <a:r>
              <a:rPr b="1" lang="en-US"/>
              <a:t>A</a:t>
            </a:r>
            <a:r>
              <a:rPr lang="en-US"/>
              <a:t>, an Eigenvector and Eigenvalue make this equation true:</a:t>
            </a:r>
            <a:endParaRPr/>
          </a:p>
          <a:p>
            <a:pPr indent="0" lvl="0" marL="91440" rtl="0" algn="l">
              <a:lnSpc>
                <a:spcPct val="90000"/>
              </a:lnSpc>
              <a:spcBef>
                <a:spcPts val="1400"/>
              </a:spcBef>
              <a:spcAft>
                <a:spcPts val="0"/>
              </a:spcAft>
              <a:buSzPts val="2000"/>
              <a:buNone/>
            </a:pPr>
            <a:r>
              <a:t/>
            </a:r>
            <a:endParaRPr/>
          </a:p>
        </p:txBody>
      </p:sp>
      <p:pic>
        <p:nvPicPr>
          <p:cNvPr id="1627" name="Google Shape;1627;p193"/>
          <p:cNvPicPr preferRelativeResize="0"/>
          <p:nvPr/>
        </p:nvPicPr>
        <p:blipFill rotWithShape="1">
          <a:blip r:embed="rId3">
            <a:alphaModFix/>
          </a:blip>
          <a:srcRect b="0" l="0" r="0" t="0"/>
          <a:stretch/>
        </p:blipFill>
        <p:spPr>
          <a:xfrm>
            <a:off x="241875" y="3095341"/>
            <a:ext cx="2653156" cy="1422068"/>
          </a:xfrm>
          <a:prstGeom prst="rect">
            <a:avLst/>
          </a:prstGeom>
          <a:noFill/>
          <a:ln>
            <a:noFill/>
          </a:ln>
        </p:spPr>
      </p:pic>
      <p:pic>
        <p:nvPicPr>
          <p:cNvPr id="1628" name="Google Shape;1628;p193"/>
          <p:cNvPicPr preferRelativeResize="0"/>
          <p:nvPr/>
        </p:nvPicPr>
        <p:blipFill rotWithShape="1">
          <a:blip r:embed="rId4">
            <a:alphaModFix/>
          </a:blip>
          <a:srcRect b="0" l="0" r="0" t="0"/>
          <a:stretch/>
        </p:blipFill>
        <p:spPr>
          <a:xfrm>
            <a:off x="2986888" y="2606722"/>
            <a:ext cx="5825207" cy="369854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9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b="1" lang="en-US"/>
              <a:t>HOW DO WE FIND THESE EIGEN THINGS?</a:t>
            </a:r>
            <a:endParaRPr/>
          </a:p>
        </p:txBody>
      </p:sp>
      <p:sp>
        <p:nvSpPr>
          <p:cNvPr id="1634" name="Google Shape;1634;p19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fontScale="92500" lnSpcReduction="10000"/>
          </a:bodyPr>
          <a:lstStyle/>
          <a:p>
            <a:pPr indent="0" lvl="0" marL="0" rtl="0" algn="l">
              <a:lnSpc>
                <a:spcPct val="90000"/>
              </a:lnSpc>
              <a:spcBef>
                <a:spcPts val="0"/>
              </a:spcBef>
              <a:spcAft>
                <a:spcPts val="0"/>
              </a:spcAft>
              <a:buSzPct val="100000"/>
              <a:buNone/>
            </a:pPr>
            <a:r>
              <a:rPr lang="en-US"/>
              <a:t>We start by finding the </a:t>
            </a:r>
            <a:r>
              <a:rPr b="1" lang="en-US"/>
              <a:t>eigenvalue</a:t>
            </a:r>
            <a:r>
              <a:rPr lang="en-US"/>
              <a:t>: </a:t>
            </a:r>
            <a:endParaRPr/>
          </a:p>
          <a:p>
            <a:pPr indent="0" lvl="0" marL="0" rtl="0" algn="l">
              <a:lnSpc>
                <a:spcPct val="90000"/>
              </a:lnSpc>
              <a:spcBef>
                <a:spcPts val="1400"/>
              </a:spcBef>
              <a:spcAft>
                <a:spcPts val="0"/>
              </a:spcAft>
              <a:buSzPct val="100000"/>
              <a:buNone/>
            </a:pPr>
            <a:r>
              <a:rPr lang="en-US"/>
              <a:t>we know this equation must be true: Av = λv</a:t>
            </a:r>
            <a:endParaRPr/>
          </a:p>
          <a:p>
            <a:pPr indent="0" lvl="0" marL="0" rtl="0" algn="l">
              <a:lnSpc>
                <a:spcPct val="90000"/>
              </a:lnSpc>
              <a:spcBef>
                <a:spcPts val="1400"/>
              </a:spcBef>
              <a:spcAft>
                <a:spcPts val="0"/>
              </a:spcAft>
              <a:buSzPct val="100000"/>
              <a:buNone/>
            </a:pPr>
            <a:r>
              <a:rPr lang="en-US"/>
              <a:t>Now let us put in an </a:t>
            </a:r>
            <a:r>
              <a:rPr lang="en-US" u="sng">
                <a:solidFill>
                  <a:schemeClr val="hlink"/>
                </a:solidFill>
                <a:hlinkClick r:id="rId3"/>
              </a:rPr>
              <a:t>identity matrix</a:t>
            </a:r>
            <a:r>
              <a:rPr lang="en-US"/>
              <a:t> so we are dealing with matrix-vs-matrix:</a:t>
            </a:r>
            <a:endParaRPr/>
          </a:p>
          <a:p>
            <a:pPr indent="0" lvl="0" marL="0" rtl="0" algn="l">
              <a:lnSpc>
                <a:spcPct val="90000"/>
              </a:lnSpc>
              <a:spcBef>
                <a:spcPts val="1400"/>
              </a:spcBef>
              <a:spcAft>
                <a:spcPts val="0"/>
              </a:spcAft>
              <a:buSzPct val="100000"/>
              <a:buNone/>
            </a:pPr>
            <a:r>
              <a:rPr lang="en-US"/>
              <a:t>				Av = λIv</a:t>
            </a:r>
            <a:endParaRPr/>
          </a:p>
          <a:p>
            <a:pPr indent="0" lvl="0" marL="0" rtl="0" algn="l">
              <a:lnSpc>
                <a:spcPct val="90000"/>
              </a:lnSpc>
              <a:spcBef>
                <a:spcPts val="1400"/>
              </a:spcBef>
              <a:spcAft>
                <a:spcPts val="0"/>
              </a:spcAft>
              <a:buSzPct val="100000"/>
              <a:buNone/>
            </a:pPr>
            <a:r>
              <a:rPr lang="en-US"/>
              <a:t>Bring all to left hand side:</a:t>
            </a:r>
            <a:endParaRPr/>
          </a:p>
          <a:p>
            <a:pPr indent="0" lvl="0" marL="0" rtl="0" algn="l">
              <a:lnSpc>
                <a:spcPct val="90000"/>
              </a:lnSpc>
              <a:spcBef>
                <a:spcPts val="1400"/>
              </a:spcBef>
              <a:spcAft>
                <a:spcPts val="0"/>
              </a:spcAft>
              <a:buSzPct val="100000"/>
              <a:buNone/>
            </a:pPr>
            <a:r>
              <a:rPr lang="en-US"/>
              <a:t>				Av − λIv = 0</a:t>
            </a:r>
            <a:endParaRPr/>
          </a:p>
          <a:p>
            <a:pPr indent="0" lvl="0" marL="0" rtl="0" algn="l">
              <a:lnSpc>
                <a:spcPct val="90000"/>
              </a:lnSpc>
              <a:spcBef>
                <a:spcPts val="1400"/>
              </a:spcBef>
              <a:spcAft>
                <a:spcPts val="0"/>
              </a:spcAft>
              <a:buSzPct val="100000"/>
              <a:buNone/>
            </a:pPr>
            <a:r>
              <a:rPr lang="en-US"/>
              <a:t>If </a:t>
            </a:r>
            <a:r>
              <a:rPr b="1" lang="en-US"/>
              <a:t>v</a:t>
            </a:r>
            <a:r>
              <a:rPr lang="en-US"/>
              <a:t> is non-zero then we can solve for λ using just the </a:t>
            </a:r>
            <a:r>
              <a:rPr lang="en-US" u="sng">
                <a:solidFill>
                  <a:schemeClr val="hlink"/>
                </a:solidFill>
                <a:hlinkClick r:id="rId4"/>
              </a:rPr>
              <a:t>determinant</a:t>
            </a:r>
            <a:r>
              <a:rPr lang="en-US"/>
              <a:t>:</a:t>
            </a:r>
            <a:endParaRPr/>
          </a:p>
          <a:p>
            <a:pPr indent="0" lvl="0" marL="0" rtl="0" algn="l">
              <a:lnSpc>
                <a:spcPct val="90000"/>
              </a:lnSpc>
              <a:spcBef>
                <a:spcPts val="1400"/>
              </a:spcBef>
              <a:spcAft>
                <a:spcPts val="0"/>
              </a:spcAft>
              <a:buSzPct val="100000"/>
              <a:buNone/>
            </a:pPr>
            <a:r>
              <a:rPr lang="en-US"/>
              <a:t>				| A − λI | = 0</a:t>
            </a:r>
            <a:endParaRPr/>
          </a:p>
          <a:p>
            <a:pPr indent="0" lvl="0" marL="0" rtl="0" algn="l">
              <a:lnSpc>
                <a:spcPct val="90000"/>
              </a:lnSpc>
              <a:spcBef>
                <a:spcPts val="1400"/>
              </a:spcBef>
              <a:spcAft>
                <a:spcPts val="0"/>
              </a:spcAft>
              <a:buSzPct val="100000"/>
              <a:buNone/>
            </a:pPr>
            <a:r>
              <a:rPr lang="en-US"/>
              <a:t>Let's try that equation on our previous example:</a:t>
            </a:r>
            <a:endParaRPr/>
          </a:p>
          <a:p>
            <a:pPr indent="0" lvl="0" marL="91440" rtl="0" algn="l">
              <a:lnSpc>
                <a:spcPct val="90000"/>
              </a:lnSpc>
              <a:spcBef>
                <a:spcPts val="1400"/>
              </a:spcBef>
              <a:spcAft>
                <a:spcPts val="0"/>
              </a:spcAft>
              <a:buSzPct val="100000"/>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9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640" name="Google Shape;1640;p19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1641" name="Google Shape;1641;p195"/>
          <p:cNvPicPr preferRelativeResize="0"/>
          <p:nvPr/>
        </p:nvPicPr>
        <p:blipFill rotWithShape="1">
          <a:blip r:embed="rId3">
            <a:alphaModFix/>
          </a:blip>
          <a:srcRect b="0" l="0" r="0" t="0"/>
          <a:stretch/>
        </p:blipFill>
        <p:spPr>
          <a:xfrm>
            <a:off x="2473017" y="936009"/>
            <a:ext cx="3687035" cy="487793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9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647" name="Google Shape;1647;p19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1648" name="Google Shape;1648;p196"/>
          <p:cNvPicPr preferRelativeResize="0"/>
          <p:nvPr/>
        </p:nvPicPr>
        <p:blipFill rotWithShape="1">
          <a:blip r:embed="rId3">
            <a:alphaModFix/>
          </a:blip>
          <a:srcRect b="0" l="0" r="0" t="0"/>
          <a:stretch/>
        </p:blipFill>
        <p:spPr>
          <a:xfrm>
            <a:off x="2298796" y="545130"/>
            <a:ext cx="3914348" cy="3177838"/>
          </a:xfrm>
          <a:prstGeom prst="rect">
            <a:avLst/>
          </a:prstGeom>
          <a:noFill/>
          <a:ln>
            <a:noFill/>
          </a:ln>
        </p:spPr>
      </p:pic>
      <p:pic>
        <p:nvPicPr>
          <p:cNvPr id="1649" name="Google Shape;1649;p196"/>
          <p:cNvPicPr preferRelativeResize="0"/>
          <p:nvPr/>
        </p:nvPicPr>
        <p:blipFill rotWithShape="1">
          <a:blip r:embed="rId4">
            <a:alphaModFix/>
          </a:blip>
          <a:srcRect b="0" l="0" r="0" t="0"/>
          <a:stretch/>
        </p:blipFill>
        <p:spPr>
          <a:xfrm>
            <a:off x="2298795" y="3722969"/>
            <a:ext cx="3914348" cy="26503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9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PCA</a:t>
            </a:r>
            <a:endParaRPr/>
          </a:p>
        </p:txBody>
      </p:sp>
      <p:sp>
        <p:nvSpPr>
          <p:cNvPr id="1655" name="Google Shape;1655;p197"/>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114300" rtl="0" algn="just">
              <a:lnSpc>
                <a:spcPct val="90000"/>
              </a:lnSpc>
              <a:spcBef>
                <a:spcPts val="0"/>
              </a:spcBef>
              <a:spcAft>
                <a:spcPts val="0"/>
              </a:spcAft>
              <a:buSzPts val="2000"/>
              <a:buNone/>
            </a:pPr>
            <a:r>
              <a:rPr b="1" lang="en-US"/>
              <a:t>Principal components analysis (PCA) </a:t>
            </a:r>
            <a:r>
              <a:rPr lang="en-US"/>
              <a:t>is a technique that can be used to simplify a dataset</a:t>
            </a:r>
            <a:endParaRPr/>
          </a:p>
          <a:p>
            <a:pPr indent="0" lvl="0" marL="114300" rtl="0" algn="just">
              <a:lnSpc>
                <a:spcPct val="90000"/>
              </a:lnSpc>
              <a:spcBef>
                <a:spcPts val="1400"/>
              </a:spcBef>
              <a:spcAft>
                <a:spcPts val="0"/>
              </a:spcAft>
              <a:buSzPts val="2000"/>
              <a:buNone/>
            </a:pPr>
            <a:r>
              <a:rPr lang="en-US"/>
              <a:t>• It is a linear transformation that chooses a new coordinate system for the data set such that greatest variance by any projection of the data set comes to lie on the first axis (then called the first principal component),the second greatest variance on the second axis, and so on.</a:t>
            </a:r>
            <a:endParaRPr/>
          </a:p>
          <a:p>
            <a:pPr indent="0" lvl="0" marL="114300" rtl="0" algn="just">
              <a:lnSpc>
                <a:spcPct val="90000"/>
              </a:lnSpc>
              <a:spcBef>
                <a:spcPts val="1400"/>
              </a:spcBef>
              <a:spcAft>
                <a:spcPts val="0"/>
              </a:spcAft>
              <a:buSzPts val="2000"/>
              <a:buNone/>
            </a:pPr>
            <a:r>
              <a:rPr lang="en-US"/>
              <a:t>• PCA can be used for reducing dimensionality by eliminating the later principal components.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9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STEPS INVOLVED IN THE PCA</a:t>
            </a:r>
            <a:endParaRPr/>
          </a:p>
        </p:txBody>
      </p:sp>
      <p:sp>
        <p:nvSpPr>
          <p:cNvPr id="1661" name="Google Shape;1661;p19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b="1" i="1" lang="en-US"/>
              <a:t>Step 1:</a:t>
            </a:r>
            <a:r>
              <a:rPr lang="en-US"/>
              <a:t> Standardize the dataset.</a:t>
            </a:r>
            <a:endParaRPr/>
          </a:p>
          <a:p>
            <a:pPr indent="0" lvl="0" marL="0" rtl="0" algn="l">
              <a:lnSpc>
                <a:spcPct val="90000"/>
              </a:lnSpc>
              <a:spcBef>
                <a:spcPts val="1400"/>
              </a:spcBef>
              <a:spcAft>
                <a:spcPts val="0"/>
              </a:spcAft>
              <a:buSzPts val="2000"/>
              <a:buNone/>
            </a:pPr>
            <a:r>
              <a:rPr b="1" i="1" lang="en-US"/>
              <a:t>Step 2:</a:t>
            </a:r>
            <a:r>
              <a:rPr b="1" lang="en-US"/>
              <a:t> </a:t>
            </a:r>
            <a:r>
              <a:rPr lang="en-US"/>
              <a:t>Calculate the covariance matrix for the features in the dataset.</a:t>
            </a:r>
            <a:endParaRPr/>
          </a:p>
          <a:p>
            <a:pPr indent="0" lvl="0" marL="0" rtl="0" algn="l">
              <a:lnSpc>
                <a:spcPct val="90000"/>
              </a:lnSpc>
              <a:spcBef>
                <a:spcPts val="1400"/>
              </a:spcBef>
              <a:spcAft>
                <a:spcPts val="0"/>
              </a:spcAft>
              <a:buSzPts val="2000"/>
              <a:buNone/>
            </a:pPr>
            <a:r>
              <a:rPr b="1" i="1" lang="en-US"/>
              <a:t>Step 3: </a:t>
            </a:r>
            <a:r>
              <a:rPr lang="en-US"/>
              <a:t>Calculate the eigenvalues and eigenvectors for the covariance matrix.</a:t>
            </a:r>
            <a:endParaRPr/>
          </a:p>
          <a:p>
            <a:pPr indent="0" lvl="0" marL="0" rtl="0" algn="l">
              <a:lnSpc>
                <a:spcPct val="90000"/>
              </a:lnSpc>
              <a:spcBef>
                <a:spcPts val="1400"/>
              </a:spcBef>
              <a:spcAft>
                <a:spcPts val="0"/>
              </a:spcAft>
              <a:buSzPts val="2000"/>
              <a:buNone/>
            </a:pPr>
            <a:r>
              <a:rPr b="1" i="1" lang="en-US"/>
              <a:t>Step 4: </a:t>
            </a:r>
            <a:r>
              <a:rPr lang="en-US"/>
              <a:t>Sort eigenvalues and their corresponding eigenvectors.</a:t>
            </a:r>
            <a:endParaRPr/>
          </a:p>
          <a:p>
            <a:pPr indent="0" lvl="0" marL="0" rtl="0" algn="l">
              <a:lnSpc>
                <a:spcPct val="90000"/>
              </a:lnSpc>
              <a:spcBef>
                <a:spcPts val="1400"/>
              </a:spcBef>
              <a:spcAft>
                <a:spcPts val="0"/>
              </a:spcAft>
              <a:buSzPts val="2000"/>
              <a:buNone/>
            </a:pPr>
            <a:r>
              <a:rPr b="1" i="1" lang="en-US"/>
              <a:t>Step 5: </a:t>
            </a:r>
            <a:r>
              <a:rPr lang="en-US"/>
              <a:t>Pick k eigenvalues and form a matrix of eigenvectors.</a:t>
            </a:r>
            <a:endParaRPr/>
          </a:p>
          <a:p>
            <a:pPr indent="0" lvl="0" marL="0" rtl="0" algn="l">
              <a:lnSpc>
                <a:spcPct val="90000"/>
              </a:lnSpc>
              <a:spcBef>
                <a:spcPts val="1400"/>
              </a:spcBef>
              <a:spcAft>
                <a:spcPts val="0"/>
              </a:spcAft>
              <a:buSzPts val="2000"/>
              <a:buNone/>
            </a:pPr>
            <a:r>
              <a:rPr b="1" lang="en-US"/>
              <a:t>Step 6:</a:t>
            </a:r>
            <a:r>
              <a:rPr lang="en-US"/>
              <a:t> Transform the original matrix.</a:t>
            </a:r>
            <a:endParaRPr/>
          </a:p>
          <a:p>
            <a:pPr indent="0" lvl="0" marL="0" rtl="0" algn="l">
              <a:lnSpc>
                <a:spcPct val="90000"/>
              </a:lnSpc>
              <a:spcBef>
                <a:spcPts val="1400"/>
              </a:spcBef>
              <a:spcAft>
                <a:spcPts val="0"/>
              </a:spcAft>
              <a:buSzPts val="2000"/>
              <a:buNone/>
            </a:pPr>
            <a:br>
              <a:rPr lang="en-US"/>
            </a:b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9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667" name="Google Shape;1667;p19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b="1" lang="en-US"/>
              <a:t>1. Standardize the Dataset</a:t>
            </a:r>
            <a:endParaRPr/>
          </a:p>
          <a:p>
            <a:pPr indent="-127000" lvl="0" marL="91440" rtl="0" algn="l">
              <a:lnSpc>
                <a:spcPct val="90000"/>
              </a:lnSpc>
              <a:spcBef>
                <a:spcPts val="1400"/>
              </a:spcBef>
              <a:spcAft>
                <a:spcPts val="0"/>
              </a:spcAft>
              <a:buSzPts val="2000"/>
              <a:buChar char=" "/>
            </a:pPr>
            <a:r>
              <a:rPr lang="en-US"/>
              <a:t>Assume we have the below dataset which has 4 features and a total of 5 training examples.</a:t>
            </a:r>
            <a:endParaRPr/>
          </a:p>
          <a:p>
            <a:pPr indent="0" lvl="0" marL="91440" rtl="0" algn="l">
              <a:lnSpc>
                <a:spcPct val="90000"/>
              </a:lnSpc>
              <a:spcBef>
                <a:spcPts val="1400"/>
              </a:spcBef>
              <a:spcAft>
                <a:spcPts val="0"/>
              </a:spcAft>
              <a:buSzPts val="2000"/>
              <a:buNone/>
            </a:pPr>
            <a:r>
              <a:t/>
            </a:r>
            <a:endParaRPr/>
          </a:p>
        </p:txBody>
      </p:sp>
      <p:sp>
        <p:nvSpPr>
          <p:cNvPr descr="https://miro.medium.com/max/520/1*LRIwao7YjAvYfkWpWVrQ_A.png" id="1668" name="Google Shape;1668;p199"/>
          <p:cNvSpPr/>
          <p:nvPr/>
        </p:nvSpPr>
        <p:spPr>
          <a:xfrm>
            <a:off x="116681"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https://miro.medium.com/max/520/1*LRIwao7YjAvYfkWpWVrQ_A.png" id="1669" name="Google Shape;1669;p199"/>
          <p:cNvSpPr/>
          <p:nvPr/>
        </p:nvSpPr>
        <p:spPr>
          <a:xfrm>
            <a:off x="230981" y="7938"/>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https://miro.medium.com/max/520/1*LRIwao7YjAvYfkWpWVrQ_A.png" id="1670" name="Google Shape;1670;p199"/>
          <p:cNvSpPr/>
          <p:nvPr/>
        </p:nvSpPr>
        <p:spPr>
          <a:xfrm>
            <a:off x="345281" y="160338"/>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1671" name="Google Shape;1671;p199"/>
          <p:cNvPicPr preferRelativeResize="0"/>
          <p:nvPr/>
        </p:nvPicPr>
        <p:blipFill rotWithShape="1">
          <a:blip r:embed="rId3">
            <a:alphaModFix/>
          </a:blip>
          <a:srcRect b="0" l="0" r="0" t="0"/>
          <a:stretch/>
        </p:blipFill>
        <p:spPr>
          <a:xfrm>
            <a:off x="2555748" y="3645024"/>
            <a:ext cx="3714750" cy="22574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0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677" name="Google Shape;1677;p20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14300" lvl="0" marL="91440" rtl="0" algn="l">
              <a:lnSpc>
                <a:spcPct val="90000"/>
              </a:lnSpc>
              <a:spcBef>
                <a:spcPts val="0"/>
              </a:spcBef>
              <a:spcAft>
                <a:spcPts val="0"/>
              </a:spcAft>
              <a:buSzPts val="1800"/>
              <a:buChar char=" "/>
            </a:pPr>
            <a:r>
              <a:rPr lang="en-US" sz="1800"/>
              <a:t>First, we need to standardize the dataset and for that, we need to calculate the mean and standard deviation for each feature.</a:t>
            </a:r>
            <a:endParaRPr/>
          </a:p>
        </p:txBody>
      </p:sp>
      <p:pic>
        <p:nvPicPr>
          <p:cNvPr id="1678" name="Google Shape;1678;p200"/>
          <p:cNvPicPr preferRelativeResize="0"/>
          <p:nvPr/>
        </p:nvPicPr>
        <p:blipFill rotWithShape="1">
          <a:blip r:embed="rId3">
            <a:alphaModFix/>
          </a:blip>
          <a:srcRect b="0" l="0" r="0" t="0"/>
          <a:stretch/>
        </p:blipFill>
        <p:spPr>
          <a:xfrm>
            <a:off x="5724128" y="2681647"/>
            <a:ext cx="936104" cy="520918"/>
          </a:xfrm>
          <a:prstGeom prst="rect">
            <a:avLst/>
          </a:prstGeom>
          <a:noFill/>
          <a:ln>
            <a:noFill/>
          </a:ln>
        </p:spPr>
      </p:pic>
      <p:pic>
        <p:nvPicPr>
          <p:cNvPr id="1679" name="Google Shape;1679;p200"/>
          <p:cNvPicPr preferRelativeResize="0"/>
          <p:nvPr/>
        </p:nvPicPr>
        <p:blipFill rotWithShape="1">
          <a:blip r:embed="rId4">
            <a:alphaModFix/>
          </a:blip>
          <a:srcRect b="0" l="0" r="0" t="0"/>
          <a:stretch/>
        </p:blipFill>
        <p:spPr>
          <a:xfrm>
            <a:off x="-67243" y="4722127"/>
            <a:ext cx="4331389" cy="1062206"/>
          </a:xfrm>
          <a:prstGeom prst="rect">
            <a:avLst/>
          </a:prstGeom>
          <a:noFill/>
          <a:ln>
            <a:noFill/>
          </a:ln>
        </p:spPr>
      </p:pic>
      <p:pic>
        <p:nvPicPr>
          <p:cNvPr id="1680" name="Google Shape;1680;p200"/>
          <p:cNvPicPr preferRelativeResize="0"/>
          <p:nvPr/>
        </p:nvPicPr>
        <p:blipFill rotWithShape="1">
          <a:blip r:embed="rId5">
            <a:alphaModFix/>
          </a:blip>
          <a:srcRect b="0" l="0" r="0" t="0"/>
          <a:stretch/>
        </p:blipFill>
        <p:spPr>
          <a:xfrm>
            <a:off x="788834" y="2610206"/>
            <a:ext cx="3475312" cy="2111920"/>
          </a:xfrm>
          <a:prstGeom prst="rect">
            <a:avLst/>
          </a:prstGeom>
          <a:noFill/>
          <a:ln>
            <a:noFill/>
          </a:ln>
        </p:spPr>
      </p:pic>
      <p:pic>
        <p:nvPicPr>
          <p:cNvPr id="1681" name="Google Shape;1681;p200"/>
          <p:cNvPicPr preferRelativeResize="0"/>
          <p:nvPr/>
        </p:nvPicPr>
        <p:blipFill rotWithShape="1">
          <a:blip r:embed="rId6">
            <a:alphaModFix/>
          </a:blip>
          <a:srcRect b="0" l="0" r="0" t="0"/>
          <a:stretch/>
        </p:blipFill>
        <p:spPr>
          <a:xfrm>
            <a:off x="1006868" y="5802439"/>
            <a:ext cx="2391425" cy="1086740"/>
          </a:xfrm>
          <a:prstGeom prst="rect">
            <a:avLst/>
          </a:prstGeom>
          <a:noFill/>
          <a:ln>
            <a:noFill/>
          </a:ln>
        </p:spPr>
      </p:pic>
      <p:sp>
        <p:nvSpPr>
          <p:cNvPr id="1682" name="Google Shape;1682;p200"/>
          <p:cNvSpPr/>
          <p:nvPr/>
        </p:nvSpPr>
        <p:spPr>
          <a:xfrm>
            <a:off x="4572000" y="3114091"/>
            <a:ext cx="426151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After applying the formula for each feature in the dataset is transformed as below:</a:t>
            </a:r>
            <a:endParaRPr/>
          </a:p>
        </p:txBody>
      </p:sp>
      <p:pic>
        <p:nvPicPr>
          <p:cNvPr id="1683" name="Google Shape;1683;p200"/>
          <p:cNvPicPr preferRelativeResize="0"/>
          <p:nvPr/>
        </p:nvPicPr>
        <p:blipFill rotWithShape="1">
          <a:blip r:embed="rId7">
            <a:alphaModFix/>
          </a:blip>
          <a:srcRect b="0" l="0" r="0" t="0"/>
          <a:stretch/>
        </p:blipFill>
        <p:spPr>
          <a:xfrm>
            <a:off x="4663004" y="3760422"/>
            <a:ext cx="3707606" cy="22193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0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689" name="Google Shape;1689;p201"/>
          <p:cNvSpPr txBox="1"/>
          <p:nvPr>
            <p:ph idx="1" type="body"/>
          </p:nvPr>
        </p:nvSpPr>
        <p:spPr>
          <a:xfrm>
            <a:off x="768095" y="1778342"/>
            <a:ext cx="7290055" cy="4023360"/>
          </a:xfrm>
          <a:prstGeom prst="rect">
            <a:avLst/>
          </a:prstGeom>
          <a:noFill/>
          <a:ln>
            <a:noFill/>
          </a:ln>
        </p:spPr>
        <p:txBody>
          <a:bodyPr anchorCtr="0" anchor="t" bIns="45700" lIns="45700" spcFirstLastPara="1" rIns="45700" wrap="square" tIns="45700">
            <a:normAutofit/>
          </a:bodyPr>
          <a:lstStyle/>
          <a:p>
            <a:pPr indent="-114300" lvl="0" marL="91440" rtl="0" algn="l">
              <a:lnSpc>
                <a:spcPct val="90000"/>
              </a:lnSpc>
              <a:spcBef>
                <a:spcPts val="0"/>
              </a:spcBef>
              <a:spcAft>
                <a:spcPts val="0"/>
              </a:spcAft>
              <a:buSzPts val="1800"/>
              <a:buChar char=" "/>
            </a:pPr>
            <a:r>
              <a:rPr lang="en-US" sz="1800"/>
              <a:t>2. Calculate the covariance matrix for the whole dataset</a:t>
            </a:r>
            <a:endParaRPr/>
          </a:p>
          <a:p>
            <a:pPr indent="0" lvl="0" marL="0" rtl="0" algn="l">
              <a:lnSpc>
                <a:spcPct val="90000"/>
              </a:lnSpc>
              <a:spcBef>
                <a:spcPts val="1400"/>
              </a:spcBef>
              <a:spcAft>
                <a:spcPts val="0"/>
              </a:spcAft>
              <a:buSzPts val="1800"/>
              <a:buNone/>
            </a:pPr>
            <a:r>
              <a:rPr lang="en-US" sz="1800"/>
              <a:t>The formula to calculate the covariance matrix:</a:t>
            </a:r>
            <a:endParaRPr/>
          </a:p>
          <a:p>
            <a:pPr indent="-114300" lvl="0" marL="91440" rtl="0" algn="l">
              <a:lnSpc>
                <a:spcPct val="90000"/>
              </a:lnSpc>
              <a:spcBef>
                <a:spcPts val="1400"/>
              </a:spcBef>
              <a:spcAft>
                <a:spcPts val="0"/>
              </a:spcAft>
              <a:buSzPts val="1800"/>
              <a:buChar char=" "/>
            </a:pPr>
            <a:br>
              <a:rPr lang="en-US" sz="1800"/>
            </a:br>
            <a:endParaRPr sz="1800"/>
          </a:p>
        </p:txBody>
      </p:sp>
      <p:pic>
        <p:nvPicPr>
          <p:cNvPr id="1690" name="Google Shape;1690;p201"/>
          <p:cNvPicPr preferRelativeResize="0"/>
          <p:nvPr/>
        </p:nvPicPr>
        <p:blipFill rotWithShape="1">
          <a:blip r:embed="rId3">
            <a:alphaModFix/>
          </a:blip>
          <a:srcRect b="0" l="0" r="0" t="0"/>
          <a:stretch/>
        </p:blipFill>
        <p:spPr>
          <a:xfrm>
            <a:off x="2264569" y="3995783"/>
            <a:ext cx="4614863" cy="1866900"/>
          </a:xfrm>
          <a:prstGeom prst="rect">
            <a:avLst/>
          </a:prstGeom>
          <a:noFill/>
          <a:ln>
            <a:noFill/>
          </a:ln>
        </p:spPr>
      </p:pic>
      <p:sp>
        <p:nvSpPr>
          <p:cNvPr id="1691" name="Google Shape;1691;p201"/>
          <p:cNvSpPr/>
          <p:nvPr/>
        </p:nvSpPr>
        <p:spPr>
          <a:xfrm>
            <a:off x="617561" y="5862684"/>
            <a:ext cx="788840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FF0000"/>
                </a:solidFill>
                <a:latin typeface="Twentieth Century"/>
                <a:ea typeface="Twentieth Century"/>
                <a:cs typeface="Twentieth Century"/>
                <a:sym typeface="Twentieth Century"/>
              </a:rPr>
              <a:t>Since we have standardized the dataset, so the </a:t>
            </a:r>
            <a:r>
              <a:rPr b="1" i="1" lang="en-US" sz="1800">
                <a:solidFill>
                  <a:srgbClr val="FF0000"/>
                </a:solidFill>
                <a:latin typeface="Twentieth Century"/>
                <a:ea typeface="Twentieth Century"/>
                <a:cs typeface="Twentieth Century"/>
                <a:sym typeface="Twentieth Century"/>
              </a:rPr>
              <a:t>mean for each feature is 0</a:t>
            </a:r>
            <a:r>
              <a:rPr i="1" lang="en-US" sz="1800">
                <a:solidFill>
                  <a:srgbClr val="FF0000"/>
                </a:solidFill>
                <a:latin typeface="Twentieth Century"/>
                <a:ea typeface="Twentieth Century"/>
                <a:cs typeface="Twentieth Century"/>
                <a:sym typeface="Twentieth Century"/>
              </a:rPr>
              <a:t> and the standard deviation is 1.</a:t>
            </a:r>
            <a:endParaRPr/>
          </a:p>
        </p:txBody>
      </p:sp>
      <p:pic>
        <p:nvPicPr>
          <p:cNvPr id="1692" name="Google Shape;1692;p201"/>
          <p:cNvPicPr preferRelativeResize="0"/>
          <p:nvPr/>
        </p:nvPicPr>
        <p:blipFill rotWithShape="1">
          <a:blip r:embed="rId4">
            <a:alphaModFix/>
          </a:blip>
          <a:srcRect b="0" l="0" r="0" t="0"/>
          <a:stretch/>
        </p:blipFill>
        <p:spPr>
          <a:xfrm>
            <a:off x="3419872" y="2491759"/>
            <a:ext cx="2654969" cy="150402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0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698" name="Google Shape;1698;p20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fontScale="92500" lnSpcReduction="20000"/>
          </a:bodyPr>
          <a:lstStyle/>
          <a:p>
            <a:pPr indent="0" lvl="0" marL="91440" rtl="0" algn="l">
              <a:lnSpc>
                <a:spcPct val="90000"/>
              </a:lnSpc>
              <a:spcBef>
                <a:spcPts val="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117475" lvl="0" marL="91440" rtl="0" algn="l">
              <a:lnSpc>
                <a:spcPct val="90000"/>
              </a:lnSpc>
              <a:spcBef>
                <a:spcPts val="1400"/>
              </a:spcBef>
              <a:spcAft>
                <a:spcPts val="0"/>
              </a:spcAft>
              <a:buSzPct val="100000"/>
              <a:buChar char=" "/>
            </a:pPr>
            <a:r>
              <a:rPr lang="en-US"/>
              <a:t>var(f1) = ((-1.0-0)² + (0.33-0)² + (-1.0-0)² +(0.33–0)² +(1.33–0)²)/5</a:t>
            </a:r>
            <a:br>
              <a:rPr lang="en-US"/>
            </a:br>
            <a:r>
              <a:rPr b="1" lang="en-US"/>
              <a:t>var (f1) = 0.8</a:t>
            </a:r>
            <a:endParaRPr/>
          </a:p>
          <a:p>
            <a:pPr indent="-117475" lvl="0" marL="91440" rtl="0" algn="l">
              <a:lnSpc>
                <a:spcPct val="90000"/>
              </a:lnSpc>
              <a:spcBef>
                <a:spcPts val="1400"/>
              </a:spcBef>
              <a:spcAft>
                <a:spcPts val="0"/>
              </a:spcAft>
              <a:buSzPct val="100000"/>
              <a:buChar char=" "/>
            </a:pPr>
            <a:r>
              <a:rPr lang="en-US"/>
              <a:t>cov(f1,f2) =((-1.0–0)*(-0.632456-0) +</a:t>
            </a:r>
            <a:br>
              <a:rPr lang="en-US"/>
            </a:br>
            <a:r>
              <a:rPr lang="en-US"/>
              <a:t>                   (0.33–0)*(1.264911-0) +</a:t>
            </a:r>
            <a:br>
              <a:rPr lang="en-US"/>
            </a:br>
            <a:r>
              <a:rPr lang="en-US"/>
              <a:t>                   (-1.0–0)* (0.632456-0)+</a:t>
            </a:r>
            <a:br>
              <a:rPr lang="en-US"/>
            </a:br>
            <a:r>
              <a:rPr lang="en-US"/>
              <a:t>                   (0.33–0)*(0.000000 -0)+</a:t>
            </a:r>
            <a:br>
              <a:rPr lang="en-US"/>
            </a:br>
            <a:r>
              <a:rPr lang="en-US"/>
              <a:t>                   (1.33–0)*(-1.264911–0))/5</a:t>
            </a:r>
            <a:br>
              <a:rPr lang="en-US"/>
            </a:br>
            <a:r>
              <a:rPr b="1" lang="en-US"/>
              <a:t>cov(f1,f2) = -0.25298</a:t>
            </a:r>
            <a:endParaRPr/>
          </a:p>
        </p:txBody>
      </p:sp>
      <p:pic>
        <p:nvPicPr>
          <p:cNvPr id="1699" name="Google Shape;1699;p202"/>
          <p:cNvPicPr preferRelativeResize="0"/>
          <p:nvPr/>
        </p:nvPicPr>
        <p:blipFill rotWithShape="1">
          <a:blip r:embed="rId3">
            <a:alphaModFix/>
          </a:blip>
          <a:srcRect b="0" l="0" r="0" t="0"/>
          <a:stretch/>
        </p:blipFill>
        <p:spPr>
          <a:xfrm>
            <a:off x="568675" y="1541096"/>
            <a:ext cx="3474475" cy="2079776"/>
          </a:xfrm>
          <a:prstGeom prst="rect">
            <a:avLst/>
          </a:prstGeom>
          <a:noFill/>
          <a:ln>
            <a:noFill/>
          </a:ln>
        </p:spPr>
      </p:pic>
      <p:pic>
        <p:nvPicPr>
          <p:cNvPr id="1700" name="Google Shape;1700;p202"/>
          <p:cNvPicPr preferRelativeResize="0"/>
          <p:nvPr/>
        </p:nvPicPr>
        <p:blipFill rotWithShape="1">
          <a:blip r:embed="rId4">
            <a:alphaModFix/>
          </a:blip>
          <a:srcRect b="0" l="0" r="0" t="0"/>
          <a:stretch/>
        </p:blipFill>
        <p:spPr>
          <a:xfrm>
            <a:off x="4240082" y="1541096"/>
            <a:ext cx="4614863" cy="186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DISCRETE FOURIER TRANSFORM</a:t>
            </a:r>
            <a:endParaRPr/>
          </a:p>
        </p:txBody>
      </p:sp>
      <p:sp>
        <p:nvSpPr>
          <p:cNvPr id="684" name="Google Shape;684;p77"/>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just">
              <a:lnSpc>
                <a:spcPct val="90000"/>
              </a:lnSpc>
              <a:spcBef>
                <a:spcPts val="0"/>
              </a:spcBef>
              <a:spcAft>
                <a:spcPts val="0"/>
              </a:spcAft>
              <a:buSzPts val="2000"/>
              <a:buChar char=" "/>
            </a:pPr>
            <a:r>
              <a:rPr lang="en-US"/>
              <a:t>Discrete Fourier transform for a finite sequence is given by:</a:t>
            </a:r>
            <a:endParaRPr/>
          </a:p>
          <a:p>
            <a:pPr indent="0" lvl="0" marL="91440" rtl="0" algn="just">
              <a:lnSpc>
                <a:spcPct val="90000"/>
              </a:lnSpc>
              <a:spcBef>
                <a:spcPts val="1400"/>
              </a:spcBef>
              <a:spcAft>
                <a:spcPts val="0"/>
              </a:spcAft>
              <a:buSzPts val="2000"/>
              <a:buNone/>
            </a:pPr>
            <a:r>
              <a:t/>
            </a:r>
            <a:endParaRPr/>
          </a:p>
          <a:p>
            <a:pPr indent="0" lvl="0" marL="91440" rtl="0" algn="just">
              <a:lnSpc>
                <a:spcPct val="90000"/>
              </a:lnSpc>
              <a:spcBef>
                <a:spcPts val="1400"/>
              </a:spcBef>
              <a:spcAft>
                <a:spcPts val="0"/>
              </a:spcAft>
              <a:buSzPts val="2000"/>
              <a:buNone/>
            </a:pPr>
            <a:r>
              <a:t/>
            </a:r>
            <a:endParaRPr/>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Evaluating summation for finite sequence for 0 to N-1.</a:t>
            </a:r>
            <a:endParaRPr/>
          </a:p>
          <a:p>
            <a:pPr indent="-127000" lvl="0" marL="91440" rtl="0" algn="just">
              <a:lnSpc>
                <a:spcPct val="90000"/>
              </a:lnSpc>
              <a:spcBef>
                <a:spcPts val="1400"/>
              </a:spcBef>
              <a:spcAft>
                <a:spcPts val="0"/>
              </a:spcAft>
              <a:buSzPts val="2000"/>
              <a:buChar char=" "/>
            </a:pPr>
            <a:r>
              <a:rPr lang="en-US"/>
              <a:t>k/N corresponds to frequency F</a:t>
            </a:r>
            <a:endParaRPr/>
          </a:p>
          <a:p>
            <a:pPr indent="-127000" lvl="0" marL="91440" rtl="0" algn="just">
              <a:lnSpc>
                <a:spcPct val="90000"/>
              </a:lnSpc>
              <a:spcBef>
                <a:spcPts val="1400"/>
              </a:spcBef>
              <a:spcAft>
                <a:spcPts val="0"/>
              </a:spcAft>
              <a:buSzPts val="2000"/>
              <a:buChar char=" "/>
            </a:pPr>
            <a:r>
              <a:rPr lang="en-US"/>
              <a:t>N corresponds to time for discrete signals</a:t>
            </a:r>
            <a:endParaRPr/>
          </a:p>
          <a:p>
            <a:pPr indent="0" lvl="0" marL="91440" rtl="0" algn="l">
              <a:lnSpc>
                <a:spcPct val="90000"/>
              </a:lnSpc>
              <a:spcBef>
                <a:spcPts val="1400"/>
              </a:spcBef>
              <a:spcAft>
                <a:spcPts val="0"/>
              </a:spcAft>
              <a:buSzPts val="2000"/>
              <a:buNone/>
            </a:pPr>
            <a:r>
              <a:t/>
            </a:r>
            <a:endParaRPr/>
          </a:p>
        </p:txBody>
      </p:sp>
      <p:pic>
        <p:nvPicPr>
          <p:cNvPr id="685" name="Google Shape;685;p77"/>
          <p:cNvPicPr preferRelativeResize="0"/>
          <p:nvPr/>
        </p:nvPicPr>
        <p:blipFill rotWithShape="1">
          <a:blip r:embed="rId3">
            <a:alphaModFix/>
          </a:blip>
          <a:srcRect b="0" l="0" r="0" t="0"/>
          <a:stretch/>
        </p:blipFill>
        <p:spPr>
          <a:xfrm>
            <a:off x="2051720" y="2780928"/>
            <a:ext cx="4392488" cy="9994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0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06" name="Google Shape;1706;p20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In the similar way be can calculate the other covariances and which will result in the below covariance matrix</a:t>
            </a:r>
            <a:endParaRPr/>
          </a:p>
        </p:txBody>
      </p:sp>
      <p:pic>
        <p:nvPicPr>
          <p:cNvPr id="1707" name="Google Shape;1707;p203"/>
          <p:cNvPicPr preferRelativeResize="0"/>
          <p:nvPr/>
        </p:nvPicPr>
        <p:blipFill rotWithShape="1">
          <a:blip r:embed="rId3">
            <a:alphaModFix/>
          </a:blip>
          <a:srcRect b="0" l="0" r="0" t="0"/>
          <a:stretch/>
        </p:blipFill>
        <p:spPr>
          <a:xfrm>
            <a:off x="2260997" y="3212976"/>
            <a:ext cx="4622006" cy="18764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0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13" name="Google Shape;1713;p20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3. Calculate eigenvalues and eigen vectors.</a:t>
            </a:r>
            <a:endParaRPr/>
          </a:p>
          <a:p>
            <a:pPr indent="0" lvl="0" marL="0" rtl="0" algn="l">
              <a:lnSpc>
                <a:spcPct val="90000"/>
              </a:lnSpc>
              <a:spcBef>
                <a:spcPts val="1400"/>
              </a:spcBef>
              <a:spcAft>
                <a:spcPts val="0"/>
              </a:spcAft>
              <a:buSzPts val="2000"/>
              <a:buNone/>
            </a:pPr>
            <a:r>
              <a:rPr lang="en-US"/>
              <a:t>  Aν-λIν =0 ;</a:t>
            </a:r>
            <a:endParaRPr/>
          </a:p>
          <a:p>
            <a:pPr indent="0" lvl="0" marL="0" rtl="0" algn="l">
              <a:lnSpc>
                <a:spcPct val="90000"/>
              </a:lnSpc>
              <a:spcBef>
                <a:spcPts val="1400"/>
              </a:spcBef>
              <a:spcAft>
                <a:spcPts val="0"/>
              </a:spcAft>
              <a:buSzPts val="2000"/>
              <a:buNone/>
            </a:pPr>
            <a:r>
              <a:rPr lang="en-US"/>
              <a:t> (A-λI)ν = 0</a:t>
            </a:r>
            <a:endParaRPr/>
          </a:p>
          <a:p>
            <a:pPr indent="0" lvl="0" marL="0" rtl="0" algn="l">
              <a:lnSpc>
                <a:spcPct val="90000"/>
              </a:lnSpc>
              <a:spcBef>
                <a:spcPts val="1400"/>
              </a:spcBef>
              <a:spcAft>
                <a:spcPts val="0"/>
              </a:spcAft>
              <a:buSzPts val="2000"/>
              <a:buNone/>
            </a:pPr>
            <a:r>
              <a:rPr lang="en-US"/>
              <a:t>Since we  already know ν is a non- zero vector, only way this equation can be equal to zero, if</a:t>
            </a:r>
            <a:endParaRPr/>
          </a:p>
          <a:p>
            <a:pPr indent="-127000" lvl="0" marL="91440" rtl="0" algn="l">
              <a:lnSpc>
                <a:spcPct val="90000"/>
              </a:lnSpc>
              <a:spcBef>
                <a:spcPts val="1400"/>
              </a:spcBef>
              <a:spcAft>
                <a:spcPts val="0"/>
              </a:spcAft>
              <a:buSzPts val="2000"/>
              <a:buChar char=" "/>
            </a:pPr>
            <a:r>
              <a:rPr lang="en-US"/>
              <a:t>det(A-λI) = 0</a:t>
            </a:r>
            <a:endParaRPr/>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0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19" name="Google Shape;1719;p20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fontScale="85000" lnSpcReduction="20000"/>
          </a:bodyPr>
          <a:lstStyle/>
          <a:p>
            <a:pPr indent="0" lvl="0" marL="91440" rtl="0" algn="l">
              <a:lnSpc>
                <a:spcPct val="90000"/>
              </a:lnSpc>
              <a:spcBef>
                <a:spcPts val="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107950" lvl="0" marL="91440" rtl="0" algn="l">
              <a:lnSpc>
                <a:spcPct val="90000"/>
              </a:lnSpc>
              <a:spcBef>
                <a:spcPts val="1400"/>
              </a:spcBef>
              <a:spcAft>
                <a:spcPts val="0"/>
              </a:spcAft>
              <a:buSzPct val="100000"/>
              <a:buChar char=" "/>
            </a:pPr>
            <a:r>
              <a:rPr lang="en-US"/>
              <a:t>Solving the above equation |M|= 0</a:t>
            </a:r>
            <a:endParaRPr/>
          </a:p>
          <a:p>
            <a:pPr indent="-107950" lvl="0" marL="91440" rtl="0" algn="l">
              <a:lnSpc>
                <a:spcPct val="90000"/>
              </a:lnSpc>
              <a:spcBef>
                <a:spcPts val="1400"/>
              </a:spcBef>
              <a:spcAft>
                <a:spcPts val="0"/>
              </a:spcAft>
              <a:buSzPct val="100000"/>
              <a:buChar char=" "/>
            </a:pPr>
            <a:r>
              <a:rPr b="1" i="1" lang="en-US"/>
              <a:t>λ = 2.51579324 , 1.0652885 , 0.39388704 , 0.02503121</a:t>
            </a:r>
            <a:endParaRPr/>
          </a:p>
          <a:p>
            <a:pPr indent="0" lvl="0" marL="91440" rtl="0" algn="l">
              <a:lnSpc>
                <a:spcPct val="90000"/>
              </a:lnSpc>
              <a:spcBef>
                <a:spcPts val="1400"/>
              </a:spcBef>
              <a:spcAft>
                <a:spcPts val="0"/>
              </a:spcAft>
              <a:buSzPct val="100000"/>
              <a:buNone/>
            </a:pPr>
            <a:r>
              <a:t/>
            </a:r>
            <a:endParaRPr/>
          </a:p>
        </p:txBody>
      </p:sp>
      <p:pic>
        <p:nvPicPr>
          <p:cNvPr id="1720" name="Google Shape;1720;p205"/>
          <p:cNvPicPr preferRelativeResize="0"/>
          <p:nvPr/>
        </p:nvPicPr>
        <p:blipFill rotWithShape="1">
          <a:blip r:embed="rId3">
            <a:alphaModFix/>
          </a:blip>
          <a:srcRect b="0" l="0" r="0" t="0"/>
          <a:stretch/>
        </p:blipFill>
        <p:spPr>
          <a:xfrm>
            <a:off x="2257425" y="3560075"/>
            <a:ext cx="4629150" cy="1866900"/>
          </a:xfrm>
          <a:prstGeom prst="rect">
            <a:avLst/>
          </a:prstGeom>
          <a:noFill/>
          <a:ln>
            <a:noFill/>
          </a:ln>
        </p:spPr>
      </p:pic>
      <p:sp>
        <p:nvSpPr>
          <p:cNvPr id="1721" name="Google Shape;1721;p205"/>
          <p:cNvSpPr txBox="1"/>
          <p:nvPr/>
        </p:nvSpPr>
        <p:spPr>
          <a:xfrm>
            <a:off x="2374710" y="2169994"/>
            <a:ext cx="7193316" cy="111280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0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27" name="Google Shape;1727;p20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b="1" lang="en-US"/>
              <a:t>Eigenvectors:</a:t>
            </a:r>
            <a:endParaRPr/>
          </a:p>
          <a:p>
            <a:pPr indent="-127000" lvl="0" marL="91440" rtl="0" algn="l">
              <a:lnSpc>
                <a:spcPct val="90000"/>
              </a:lnSpc>
              <a:spcBef>
                <a:spcPts val="1400"/>
              </a:spcBef>
              <a:spcAft>
                <a:spcPts val="0"/>
              </a:spcAft>
              <a:buSzPts val="2000"/>
              <a:buChar char=" "/>
            </a:pPr>
            <a:r>
              <a:rPr lang="en-US"/>
              <a:t>Solving the (A-λI)ν = 0 equation for ν vector with different λ values:</a:t>
            </a:r>
            <a:endParaRPr/>
          </a:p>
          <a:p>
            <a:pPr indent="-127000" lvl="0" marL="91440" rtl="0" algn="l">
              <a:lnSpc>
                <a:spcPct val="90000"/>
              </a:lnSpc>
              <a:spcBef>
                <a:spcPts val="1400"/>
              </a:spcBef>
              <a:spcAft>
                <a:spcPts val="0"/>
              </a:spcAft>
              <a:buSzPts val="2000"/>
              <a:buChar char=" "/>
            </a:pPr>
            <a:br>
              <a:rPr lang="en-US"/>
            </a:br>
            <a:endParaRPr/>
          </a:p>
        </p:txBody>
      </p:sp>
      <p:pic>
        <p:nvPicPr>
          <p:cNvPr id="1728" name="Google Shape;1728;p206"/>
          <p:cNvPicPr preferRelativeResize="0"/>
          <p:nvPr/>
        </p:nvPicPr>
        <p:blipFill rotWithShape="1">
          <a:blip r:embed="rId3">
            <a:alphaModFix/>
          </a:blip>
          <a:srcRect b="0" l="0" r="0" t="0"/>
          <a:stretch/>
        </p:blipFill>
        <p:spPr>
          <a:xfrm>
            <a:off x="964619" y="2632810"/>
            <a:ext cx="7173987" cy="1584348"/>
          </a:xfrm>
          <a:prstGeom prst="rect">
            <a:avLst/>
          </a:prstGeom>
          <a:noFill/>
          <a:ln>
            <a:noFill/>
          </a:ln>
        </p:spPr>
      </p:pic>
      <p:sp>
        <p:nvSpPr>
          <p:cNvPr id="1729" name="Google Shape;1729;p206"/>
          <p:cNvSpPr/>
          <p:nvPr/>
        </p:nvSpPr>
        <p:spPr>
          <a:xfrm>
            <a:off x="771098" y="4503467"/>
            <a:ext cx="7284493"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For λ = </a:t>
            </a:r>
            <a:r>
              <a:rPr i="1" lang="en-US" sz="1800">
                <a:solidFill>
                  <a:schemeClr val="dk1"/>
                </a:solidFill>
                <a:latin typeface="Twentieth Century"/>
                <a:ea typeface="Twentieth Century"/>
                <a:cs typeface="Twentieth Century"/>
                <a:sym typeface="Twentieth Century"/>
              </a:rPr>
              <a:t>2.51579324, solving the above equation using Cramer's rule, the values for v vector are</a:t>
            </a:r>
            <a:endParaRPr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i="1" lang="en-US" sz="1800">
                <a:solidFill>
                  <a:schemeClr val="dk1"/>
                </a:solidFill>
                <a:latin typeface="Twentieth Century"/>
                <a:ea typeface="Twentieth Century"/>
                <a:cs typeface="Twentieth Century"/>
                <a:sym typeface="Twentieth Century"/>
              </a:rPr>
              <a:t>v1 = 0.16195986</a:t>
            </a:r>
            <a:br>
              <a:rPr i="1" lang="en-US" sz="1800">
                <a:solidFill>
                  <a:schemeClr val="dk1"/>
                </a:solidFill>
                <a:latin typeface="Twentieth Century"/>
                <a:ea typeface="Twentieth Century"/>
                <a:cs typeface="Twentieth Century"/>
                <a:sym typeface="Twentieth Century"/>
              </a:rPr>
            </a:br>
            <a:r>
              <a:rPr i="1" lang="en-US" sz="1800">
                <a:solidFill>
                  <a:schemeClr val="dk1"/>
                </a:solidFill>
                <a:latin typeface="Twentieth Century"/>
                <a:ea typeface="Twentieth Century"/>
                <a:cs typeface="Twentieth Century"/>
                <a:sym typeface="Twentieth Century"/>
              </a:rPr>
              <a:t>v2 = -0.52404813</a:t>
            </a:r>
            <a:br>
              <a:rPr i="1" lang="en-US" sz="1800">
                <a:solidFill>
                  <a:schemeClr val="dk1"/>
                </a:solidFill>
                <a:latin typeface="Twentieth Century"/>
                <a:ea typeface="Twentieth Century"/>
                <a:cs typeface="Twentieth Century"/>
                <a:sym typeface="Twentieth Century"/>
              </a:rPr>
            </a:br>
            <a:r>
              <a:rPr i="1" lang="en-US" sz="1800">
                <a:solidFill>
                  <a:schemeClr val="dk1"/>
                </a:solidFill>
                <a:latin typeface="Twentieth Century"/>
                <a:ea typeface="Twentieth Century"/>
                <a:cs typeface="Twentieth Century"/>
                <a:sym typeface="Twentieth Century"/>
              </a:rPr>
              <a:t>v3 = -0.58589647</a:t>
            </a:r>
            <a:br>
              <a:rPr i="1" lang="en-US" sz="1800">
                <a:solidFill>
                  <a:schemeClr val="dk1"/>
                </a:solidFill>
                <a:latin typeface="Twentieth Century"/>
                <a:ea typeface="Twentieth Century"/>
                <a:cs typeface="Twentieth Century"/>
                <a:sym typeface="Twentieth Century"/>
              </a:rPr>
            </a:br>
            <a:r>
              <a:rPr i="1" lang="en-US" sz="1800">
                <a:solidFill>
                  <a:schemeClr val="dk1"/>
                </a:solidFill>
                <a:latin typeface="Twentieth Century"/>
                <a:ea typeface="Twentieth Century"/>
                <a:cs typeface="Twentieth Century"/>
                <a:sym typeface="Twentieth Century"/>
              </a:rPr>
              <a:t>v4 = -0.59654663</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0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35" name="Google Shape;1735;p207"/>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Going by the same approach, we can calculate the eigen vectors for the other eigen values. We can from a matrix using the </a:t>
            </a:r>
            <a:r>
              <a:rPr b="1" lang="en-US"/>
              <a:t>eigen vectors.</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b="1" i="1" lang="en-US"/>
              <a:t>4. </a:t>
            </a:r>
            <a:r>
              <a:rPr b="1" lang="en-US"/>
              <a:t>Sort eigenvalues and their corresponding eigenvectors.</a:t>
            </a:r>
            <a:endParaRPr/>
          </a:p>
          <a:p>
            <a:pPr indent="-127000" lvl="0" marL="91440" rtl="0" algn="l">
              <a:lnSpc>
                <a:spcPct val="90000"/>
              </a:lnSpc>
              <a:spcBef>
                <a:spcPts val="1400"/>
              </a:spcBef>
              <a:spcAft>
                <a:spcPts val="0"/>
              </a:spcAft>
              <a:buSzPts val="2000"/>
              <a:buChar char=" "/>
            </a:pPr>
            <a:r>
              <a:rPr lang="en-US"/>
              <a:t>Since eigenvalues are already sorted in this case so no need to sort them again.</a:t>
            </a:r>
            <a:endParaRPr/>
          </a:p>
          <a:p>
            <a:pPr indent="0" lvl="0" marL="91440" rtl="0" algn="l">
              <a:lnSpc>
                <a:spcPct val="90000"/>
              </a:lnSpc>
              <a:spcBef>
                <a:spcPts val="1400"/>
              </a:spcBef>
              <a:spcAft>
                <a:spcPts val="0"/>
              </a:spcAft>
              <a:buSzPts val="2000"/>
              <a:buNone/>
            </a:pPr>
            <a:r>
              <a:t/>
            </a:r>
            <a:endParaRPr/>
          </a:p>
        </p:txBody>
      </p:sp>
      <p:pic>
        <p:nvPicPr>
          <p:cNvPr id="1736" name="Google Shape;1736;p207"/>
          <p:cNvPicPr preferRelativeResize="0"/>
          <p:nvPr/>
        </p:nvPicPr>
        <p:blipFill rotWithShape="1">
          <a:blip r:embed="rId3">
            <a:alphaModFix/>
          </a:blip>
          <a:srcRect b="0" l="0" r="0" t="0"/>
          <a:stretch/>
        </p:blipFill>
        <p:spPr>
          <a:xfrm>
            <a:off x="2545788" y="2622645"/>
            <a:ext cx="4381525" cy="17173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0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EXAMPLE</a:t>
            </a:r>
            <a:endParaRPr/>
          </a:p>
        </p:txBody>
      </p:sp>
      <p:sp>
        <p:nvSpPr>
          <p:cNvPr id="1742" name="Google Shape;1742;p20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fontScale="92500" lnSpcReduction="10000"/>
          </a:bodyPr>
          <a:lstStyle/>
          <a:p>
            <a:pPr indent="0" lvl="0" marL="0" rtl="0" algn="l">
              <a:lnSpc>
                <a:spcPct val="90000"/>
              </a:lnSpc>
              <a:spcBef>
                <a:spcPts val="0"/>
              </a:spcBef>
              <a:spcAft>
                <a:spcPts val="0"/>
              </a:spcAft>
              <a:buSzPct val="100000"/>
              <a:buNone/>
            </a:pPr>
            <a:r>
              <a:rPr b="1" i="1" lang="en-US"/>
              <a:t>5. </a:t>
            </a:r>
            <a:r>
              <a:rPr lang="en-US"/>
              <a:t>Pick k eigenvalues and form a matrix of eigenvectors</a:t>
            </a:r>
            <a:endParaRPr/>
          </a:p>
          <a:p>
            <a:pPr indent="-117475" lvl="0" marL="91440" rtl="0" algn="l">
              <a:lnSpc>
                <a:spcPct val="90000"/>
              </a:lnSpc>
              <a:spcBef>
                <a:spcPts val="1400"/>
              </a:spcBef>
              <a:spcAft>
                <a:spcPts val="0"/>
              </a:spcAft>
              <a:buSzPct val="100000"/>
              <a:buChar char=" "/>
            </a:pPr>
            <a:r>
              <a:rPr lang="en-US"/>
              <a:t>If we choose the top 2 eigenvectors, the matrix will look like this:</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0" rtl="0" algn="l">
              <a:lnSpc>
                <a:spcPct val="90000"/>
              </a:lnSpc>
              <a:spcBef>
                <a:spcPts val="1400"/>
              </a:spcBef>
              <a:spcAft>
                <a:spcPts val="0"/>
              </a:spcAft>
              <a:buSzPct val="100000"/>
              <a:buNone/>
            </a:pPr>
            <a:r>
              <a:rPr b="1" lang="en-US"/>
              <a:t>6.</a:t>
            </a:r>
            <a:r>
              <a:rPr lang="en-US"/>
              <a:t> Transform the original matrix.</a:t>
            </a:r>
            <a:endParaRPr/>
          </a:p>
          <a:p>
            <a:pPr indent="-117475" lvl="0" marL="91440" rtl="0" algn="l">
              <a:lnSpc>
                <a:spcPct val="90000"/>
              </a:lnSpc>
              <a:spcBef>
                <a:spcPts val="1400"/>
              </a:spcBef>
              <a:spcAft>
                <a:spcPts val="0"/>
              </a:spcAft>
              <a:buSzPct val="100000"/>
              <a:buChar char=" "/>
            </a:pPr>
            <a:r>
              <a:rPr lang="en-US"/>
              <a:t>Feature matrix * top k eigenvectors = Transformed Data</a:t>
            </a:r>
            <a:endParaRPr/>
          </a:p>
          <a:p>
            <a:pPr indent="0" lvl="0" marL="91440" rtl="0" algn="l">
              <a:lnSpc>
                <a:spcPct val="90000"/>
              </a:lnSpc>
              <a:spcBef>
                <a:spcPts val="1400"/>
              </a:spcBef>
              <a:spcAft>
                <a:spcPts val="0"/>
              </a:spcAft>
              <a:buSzPct val="100000"/>
              <a:buNone/>
            </a:pPr>
            <a:r>
              <a:t/>
            </a:r>
            <a:endParaRPr/>
          </a:p>
          <a:p>
            <a:pPr indent="-117475" lvl="0" marL="91440" rtl="0" algn="l">
              <a:lnSpc>
                <a:spcPct val="90000"/>
              </a:lnSpc>
              <a:spcBef>
                <a:spcPts val="1400"/>
              </a:spcBef>
              <a:spcAft>
                <a:spcPts val="0"/>
              </a:spcAft>
              <a:buSzPct val="100000"/>
              <a:buChar char=" "/>
            </a:pPr>
            <a:br>
              <a:rPr lang="en-US"/>
            </a:br>
            <a:endParaRPr/>
          </a:p>
        </p:txBody>
      </p:sp>
      <p:pic>
        <p:nvPicPr>
          <p:cNvPr id="1743" name="Google Shape;1743;p208"/>
          <p:cNvPicPr preferRelativeResize="0"/>
          <p:nvPr/>
        </p:nvPicPr>
        <p:blipFill rotWithShape="1">
          <a:blip r:embed="rId3">
            <a:alphaModFix/>
          </a:blip>
          <a:srcRect b="0" l="0" r="0" t="0"/>
          <a:stretch/>
        </p:blipFill>
        <p:spPr>
          <a:xfrm>
            <a:off x="3451879" y="2992955"/>
            <a:ext cx="1654951" cy="1326247"/>
          </a:xfrm>
          <a:prstGeom prst="rect">
            <a:avLst/>
          </a:prstGeom>
          <a:noFill/>
          <a:ln>
            <a:noFill/>
          </a:ln>
        </p:spPr>
      </p:pic>
      <p:pic>
        <p:nvPicPr>
          <p:cNvPr id="1744" name="Google Shape;1744;p208"/>
          <p:cNvPicPr preferRelativeResize="0"/>
          <p:nvPr/>
        </p:nvPicPr>
        <p:blipFill rotWithShape="1">
          <a:blip r:embed="rId4">
            <a:alphaModFix/>
          </a:blip>
          <a:srcRect b="0" l="0" r="0" t="0"/>
          <a:stretch/>
        </p:blipFill>
        <p:spPr>
          <a:xfrm>
            <a:off x="1119754" y="5124734"/>
            <a:ext cx="6319199" cy="173326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20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750" name="Google Shape;1750;p20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1751" name="Google Shape;1751;p209"/>
          <p:cNvPicPr preferRelativeResize="0"/>
          <p:nvPr/>
        </p:nvPicPr>
        <p:blipFill rotWithShape="1">
          <a:blip r:embed="rId3">
            <a:alphaModFix/>
          </a:blip>
          <a:srcRect b="0" l="0" r="0" t="0"/>
          <a:stretch/>
        </p:blipFill>
        <p:spPr>
          <a:xfrm>
            <a:off x="225029" y="681039"/>
            <a:ext cx="8693944" cy="54959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21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WAVELET TRANSFORM</a:t>
            </a:r>
            <a:endParaRPr/>
          </a:p>
        </p:txBody>
      </p:sp>
      <p:sp>
        <p:nvSpPr>
          <p:cNvPr id="1757" name="Google Shape;1757;p21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u="sng"/>
              <a:t>https://medium.com/@koushikc2000/2d-discrete-wavelet-transformation-and-its-applications-in-digital-image-processing-using-matlab-1f5c68672de3</a:t>
            </a:r>
            <a:br>
              <a:rPr lang="en-US"/>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INVERSE DISCRETE FOURIER TRANSFORM</a:t>
            </a:r>
            <a:endParaRPr/>
          </a:p>
        </p:txBody>
      </p:sp>
      <p:pic>
        <p:nvPicPr>
          <p:cNvPr id="692" name="Google Shape;692;p78"/>
          <p:cNvPicPr preferRelativeResize="0"/>
          <p:nvPr>
            <p:ph idx="1" type="body"/>
          </p:nvPr>
        </p:nvPicPr>
        <p:blipFill rotWithShape="1">
          <a:blip r:embed="rId3">
            <a:alphaModFix/>
          </a:blip>
          <a:srcRect b="0" l="0" r="0" t="0"/>
          <a:stretch/>
        </p:blipFill>
        <p:spPr>
          <a:xfrm>
            <a:off x="755576" y="1772816"/>
            <a:ext cx="7920880" cy="1944216"/>
          </a:xfrm>
          <a:prstGeom prst="rect">
            <a:avLst/>
          </a:prstGeom>
          <a:noFill/>
          <a:ln>
            <a:noFill/>
          </a:ln>
        </p:spPr>
      </p:pic>
      <p:pic>
        <p:nvPicPr>
          <p:cNvPr id="693" name="Google Shape;693;p78"/>
          <p:cNvPicPr preferRelativeResize="0"/>
          <p:nvPr/>
        </p:nvPicPr>
        <p:blipFill rotWithShape="1">
          <a:blip r:embed="rId4">
            <a:alphaModFix/>
          </a:blip>
          <a:srcRect b="0" l="0" r="0" t="0"/>
          <a:stretch/>
        </p:blipFill>
        <p:spPr>
          <a:xfrm>
            <a:off x="611560" y="4293096"/>
            <a:ext cx="8330189" cy="8640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79"/>
          <p:cNvSpPr txBox="1"/>
          <p:nvPr>
            <p:ph type="title"/>
          </p:nvPr>
        </p:nvSpPr>
        <p:spPr>
          <a:xfrm>
            <a:off x="768096" y="585216"/>
            <a:ext cx="4550113"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sz="5000"/>
              <a:t>UNITARY TRANSFORM</a:t>
            </a:r>
            <a:endParaRPr/>
          </a:p>
        </p:txBody>
      </p:sp>
      <p:sp>
        <p:nvSpPr>
          <p:cNvPr id="699" name="Google Shape;699;p79"/>
          <p:cNvSpPr txBox="1"/>
          <p:nvPr/>
        </p:nvSpPr>
        <p:spPr>
          <a:xfrm>
            <a:off x="768096" y="2286000"/>
            <a:ext cx="4550113" cy="402336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None/>
            </a:pPr>
            <a:r>
              <a:rPr lang="en-US" sz="1800">
                <a:solidFill>
                  <a:schemeClr val="dk1"/>
                </a:solidFill>
                <a:latin typeface="Twentieth Century"/>
                <a:ea typeface="Twentieth Century"/>
                <a:cs typeface="Twentieth Century"/>
                <a:sym typeface="Twentieth Century"/>
              </a:rPr>
              <a:t>Unitary Transform= A discrete linear transform is unitary if its transform matrix conforms to the unitary condition </a:t>
            </a:r>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A × A</a:t>
            </a:r>
            <a:r>
              <a:rPr baseline="30000" lang="en-US" sz="1800">
                <a:solidFill>
                  <a:schemeClr val="dk1"/>
                </a:solidFill>
                <a:latin typeface="Twentieth Century"/>
                <a:ea typeface="Twentieth Century"/>
                <a:cs typeface="Twentieth Century"/>
                <a:sym typeface="Twentieth Century"/>
              </a:rPr>
              <a:t>H </a:t>
            </a:r>
            <a:r>
              <a:rPr lang="en-US" sz="1800">
                <a:solidFill>
                  <a:schemeClr val="dk1"/>
                </a:solidFill>
                <a:latin typeface="Twentieth Century"/>
                <a:ea typeface="Twentieth Century"/>
                <a:cs typeface="Twentieth Century"/>
                <a:sym typeface="Twentieth Century"/>
              </a:rPr>
              <a:t>= I </a:t>
            </a:r>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where A = transformation matrix, </a:t>
            </a:r>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A</a:t>
            </a:r>
            <a:r>
              <a:rPr baseline="30000" lang="en-US" sz="1800">
                <a:solidFill>
                  <a:schemeClr val="dk1"/>
                </a:solidFill>
                <a:latin typeface="Twentieth Century"/>
                <a:ea typeface="Twentieth Century"/>
                <a:cs typeface="Twentieth Century"/>
                <a:sym typeface="Twentieth Century"/>
              </a:rPr>
              <a:t>H </a:t>
            </a:r>
            <a:r>
              <a:rPr lang="en-US" sz="1800">
                <a:solidFill>
                  <a:schemeClr val="dk1"/>
                </a:solidFill>
                <a:latin typeface="Twentieth Century"/>
                <a:ea typeface="Twentieth Century"/>
                <a:cs typeface="Twentieth Century"/>
                <a:sym typeface="Twentieth Century"/>
              </a:rPr>
              <a:t>represents Hermitian matrix. </a:t>
            </a:r>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A</a:t>
            </a:r>
            <a:r>
              <a:rPr baseline="30000" lang="en-US" sz="1800">
                <a:solidFill>
                  <a:schemeClr val="dk1"/>
                </a:solidFill>
                <a:latin typeface="Twentieth Century"/>
                <a:ea typeface="Twentieth Century"/>
                <a:cs typeface="Twentieth Century"/>
                <a:sym typeface="Twentieth Century"/>
              </a:rPr>
              <a:t>H</a:t>
            </a:r>
            <a:r>
              <a:rPr lang="en-US" sz="1800">
                <a:solidFill>
                  <a:schemeClr val="dk1"/>
                </a:solidFill>
                <a:latin typeface="Twentieth Century"/>
                <a:ea typeface="Twentieth Century"/>
                <a:cs typeface="Twentieth Century"/>
                <a:sym typeface="Twentieth Century"/>
              </a:rPr>
              <a:t>= A</a:t>
            </a:r>
            <a:r>
              <a:rPr baseline="30000" lang="en-US" sz="1800">
                <a:solidFill>
                  <a:schemeClr val="dk1"/>
                </a:solidFill>
                <a:latin typeface="Twentieth Century"/>
                <a:ea typeface="Twentieth Century"/>
                <a:cs typeface="Twentieth Century"/>
                <a:sym typeface="Twentieth Century"/>
              </a:rPr>
              <a:t>*T</a:t>
            </a:r>
            <a:r>
              <a:rPr lang="en-US" sz="1800">
                <a:solidFill>
                  <a:schemeClr val="dk1"/>
                </a:solidFill>
                <a:latin typeface="Twentieth Century"/>
                <a:ea typeface="Twentieth Century"/>
                <a:cs typeface="Twentieth Century"/>
                <a:sym typeface="Twentieth Century"/>
              </a:rPr>
              <a:t> </a:t>
            </a:r>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I = identity matrix </a:t>
            </a:r>
            <a:endParaRPr/>
          </a:p>
          <a:p>
            <a:pPr indent="0" lvl="0" marL="0" marR="0" rtl="0" algn="l">
              <a:lnSpc>
                <a:spcPct val="90000"/>
              </a:lnSpc>
              <a:spcBef>
                <a:spcPts val="60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l">
              <a:lnSpc>
                <a:spcPct val="90000"/>
              </a:lnSpc>
              <a:spcBef>
                <a:spcPts val="600"/>
              </a:spcBef>
              <a:spcAft>
                <a:spcPts val="0"/>
              </a:spcAft>
              <a:buNone/>
            </a:pPr>
            <a:r>
              <a:rPr lang="en-US" sz="1800">
                <a:solidFill>
                  <a:schemeClr val="dk1"/>
                </a:solidFill>
                <a:latin typeface="Twentieth Century"/>
                <a:ea typeface="Twentieth Century"/>
                <a:cs typeface="Twentieth Century"/>
                <a:sym typeface="Twentieth Century"/>
              </a:rPr>
              <a:t>When the transform matrix A is unitary, the defined transform is called unitary transform</a:t>
            </a:r>
            <a:endParaRPr/>
          </a:p>
        </p:txBody>
      </p:sp>
      <p:pic>
        <p:nvPicPr>
          <p:cNvPr id="700" name="Google Shape;700;p79"/>
          <p:cNvPicPr preferRelativeResize="0"/>
          <p:nvPr/>
        </p:nvPicPr>
        <p:blipFill rotWithShape="1">
          <a:blip r:embed="rId3">
            <a:alphaModFix/>
          </a:blip>
          <a:srcRect b="0" l="28325" r="43132" t="0"/>
          <a:stretch/>
        </p:blipFill>
        <p:spPr>
          <a:xfrm>
            <a:off x="5664199" y="10"/>
            <a:ext cx="3479800" cy="6857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ORTHOGONAL DFT</a:t>
            </a:r>
            <a:endParaRPr/>
          </a:p>
        </p:txBody>
      </p:sp>
      <p:sp>
        <p:nvSpPr>
          <p:cNvPr id="706" name="Google Shape;706;p8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If A is unitary and has only real elements , then it is orthogonal matrix</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A is orthogonal if A.A’ = 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a:t>
            </a:r>
            <a:endParaRPr/>
          </a:p>
        </p:txBody>
      </p:sp>
      <p:sp>
        <p:nvSpPr>
          <p:cNvPr id="712" name="Google Shape;712;p81"/>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lang="en-US"/>
              <a:t>1) Check whether the DFT matrix is unitary or not.</a:t>
            </a:r>
            <a:endParaRPr/>
          </a:p>
        </p:txBody>
      </p:sp>
      <p:pic>
        <p:nvPicPr>
          <p:cNvPr id="713" name="Google Shape;713;p81"/>
          <p:cNvPicPr preferRelativeResize="0"/>
          <p:nvPr/>
        </p:nvPicPr>
        <p:blipFill rotWithShape="1">
          <a:blip r:embed="rId3">
            <a:alphaModFix/>
          </a:blip>
          <a:srcRect b="0" l="0" r="0" t="0"/>
          <a:stretch/>
        </p:blipFill>
        <p:spPr>
          <a:xfrm>
            <a:off x="683568" y="2767637"/>
            <a:ext cx="7488832" cy="39176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2"/>
          <p:cNvPicPr preferRelativeResize="0"/>
          <p:nvPr/>
        </p:nvPicPr>
        <p:blipFill rotWithShape="1">
          <a:blip r:embed="rId3">
            <a:alphaModFix/>
          </a:blip>
          <a:srcRect b="0" l="0" r="0" t="0"/>
          <a:stretch/>
        </p:blipFill>
        <p:spPr>
          <a:xfrm>
            <a:off x="539551" y="620688"/>
            <a:ext cx="7870987" cy="4680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9" name="Shape 589"/>
        <p:cNvGrpSpPr/>
        <p:nvPr/>
      </p:nvGrpSpPr>
      <p:grpSpPr>
        <a:xfrm>
          <a:off x="0" y="0"/>
          <a:ext cx="0" cy="0"/>
          <a:chOff x="0" y="0"/>
          <a:chExt cx="0" cy="0"/>
        </a:xfrm>
      </p:grpSpPr>
      <p:sp>
        <p:nvSpPr>
          <p:cNvPr id="590" name="Google Shape;590;p65"/>
          <p:cNvSpPr txBox="1"/>
          <p:nvPr>
            <p:ph type="title"/>
          </p:nvPr>
        </p:nvSpPr>
        <p:spPr>
          <a:xfrm>
            <a:off x="768096" y="585216"/>
            <a:ext cx="4550113"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SYLLABUS</a:t>
            </a:r>
            <a:endParaRPr/>
          </a:p>
        </p:txBody>
      </p:sp>
      <p:sp>
        <p:nvSpPr>
          <p:cNvPr id="591" name="Google Shape;591;p65"/>
          <p:cNvSpPr txBox="1"/>
          <p:nvPr>
            <p:ph idx="1" type="body"/>
          </p:nvPr>
        </p:nvSpPr>
        <p:spPr>
          <a:xfrm>
            <a:off x="768096" y="2286000"/>
            <a:ext cx="4550113"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1600"/>
              <a:buNone/>
            </a:pPr>
            <a:r>
              <a:rPr b="1" lang="en-US" sz="1600"/>
              <a:t>Image Transform: Frequency Domain Representation and Enhancement (10-CO3)</a:t>
            </a:r>
            <a:r>
              <a:rPr lang="en-US" sz="1600"/>
              <a:t>	</a:t>
            </a:r>
            <a:endParaRPr/>
          </a:p>
          <a:p>
            <a:pPr indent="0" lvl="0" marL="0" rtl="0" algn="l">
              <a:lnSpc>
                <a:spcPct val="90000"/>
              </a:lnSpc>
              <a:spcBef>
                <a:spcPts val="1400"/>
              </a:spcBef>
              <a:spcAft>
                <a:spcPts val="0"/>
              </a:spcAft>
              <a:buSzPts val="1600"/>
              <a:buNone/>
            </a:pPr>
            <a:r>
              <a:rPr b="1" lang="en-US" sz="1600"/>
              <a:t>3.1 </a:t>
            </a:r>
            <a:r>
              <a:rPr lang="en-US" sz="1600"/>
              <a:t>Introduction , DFT and its properties, radix-2 algorithm(2- DFT ), FFT algorithm: divide and conquer approach, Dissemination in Time(DIT)-FFT 	</a:t>
            </a:r>
            <a:endParaRPr/>
          </a:p>
          <a:p>
            <a:pPr indent="0" lvl="0" marL="0" rtl="0" algn="l">
              <a:lnSpc>
                <a:spcPct val="90000"/>
              </a:lnSpc>
              <a:spcBef>
                <a:spcPts val="1400"/>
              </a:spcBef>
              <a:spcAft>
                <a:spcPts val="0"/>
              </a:spcAft>
              <a:buSzPts val="1600"/>
              <a:buNone/>
            </a:pPr>
            <a:r>
              <a:rPr b="1" lang="en-US" sz="1600"/>
              <a:t>3.2 </a:t>
            </a:r>
            <a:r>
              <a:rPr lang="en-US" sz="1600"/>
              <a:t>Discrete Cosine Transform, Walsh Transform, Hadamard Transform, Haar Transform, Principal component Analysis(PCA/Hoteling Transform), Introduction to Wavelet Transform 	</a:t>
            </a:r>
            <a:endParaRPr/>
          </a:p>
          <a:p>
            <a:pPr indent="0" lvl="0" marL="0" rtl="0" algn="l">
              <a:lnSpc>
                <a:spcPct val="90000"/>
              </a:lnSpc>
              <a:spcBef>
                <a:spcPts val="1400"/>
              </a:spcBef>
              <a:spcAft>
                <a:spcPts val="0"/>
              </a:spcAft>
              <a:buSzPts val="1600"/>
              <a:buNone/>
            </a:pPr>
            <a:r>
              <a:rPr b="1" lang="en-US" sz="1600"/>
              <a:t>3.3 </a:t>
            </a:r>
            <a:r>
              <a:rPr lang="en-US" sz="1600"/>
              <a:t>Low Pass and High Pass Frequency domain filters: Ideal, Butterworth, Homomorphic filter </a:t>
            </a:r>
            <a:endParaRPr/>
          </a:p>
          <a:p>
            <a:pPr indent="0" lvl="0" marL="0" rtl="0" algn="l">
              <a:lnSpc>
                <a:spcPct val="90000"/>
              </a:lnSpc>
              <a:spcBef>
                <a:spcPts val="1400"/>
              </a:spcBef>
              <a:spcAft>
                <a:spcPts val="0"/>
              </a:spcAft>
              <a:buSzPts val="1600"/>
              <a:buNone/>
            </a:pPr>
            <a:r>
              <a:rPr lang="en-US" sz="1600"/>
              <a:t>Self-Learning Topic: Discrete Sine Transform (DST) 	</a:t>
            </a:r>
            <a:endParaRPr/>
          </a:p>
          <a:p>
            <a:pPr indent="0" lvl="0" marL="91440" rtl="0" algn="l">
              <a:lnSpc>
                <a:spcPct val="90000"/>
              </a:lnSpc>
              <a:spcBef>
                <a:spcPts val="1400"/>
              </a:spcBef>
              <a:spcAft>
                <a:spcPts val="0"/>
              </a:spcAft>
              <a:buSzPts val="1600"/>
              <a:buNone/>
            </a:pPr>
            <a:r>
              <a:t/>
            </a:r>
            <a:endParaRPr sz="1600"/>
          </a:p>
          <a:p>
            <a:pPr indent="0" lvl="0" marL="91440" rtl="0" algn="l">
              <a:lnSpc>
                <a:spcPct val="90000"/>
              </a:lnSpc>
              <a:spcBef>
                <a:spcPts val="1400"/>
              </a:spcBef>
              <a:spcAft>
                <a:spcPts val="0"/>
              </a:spcAft>
              <a:buSzPts val="1600"/>
              <a:buNone/>
            </a:pPr>
            <a:r>
              <a:t/>
            </a:r>
            <a:endParaRPr sz="1600"/>
          </a:p>
        </p:txBody>
      </p:sp>
      <p:pic>
        <p:nvPicPr>
          <p:cNvPr descr="A blackboard with mathematical equations and formulas&#10;&#10;AI-generated content may be incorrect." id="592" name="Google Shape;592;p65"/>
          <p:cNvPicPr preferRelativeResize="0"/>
          <p:nvPr/>
        </p:nvPicPr>
        <p:blipFill rotWithShape="1">
          <a:blip r:embed="rId3">
            <a:alphaModFix/>
          </a:blip>
          <a:srcRect b="0" l="28325" r="43132" t="0"/>
          <a:stretch/>
        </p:blipFill>
        <p:spPr>
          <a:xfrm>
            <a:off x="5664199" y="10"/>
            <a:ext cx="3479800" cy="6857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3"/>
          <p:cNvPicPr preferRelativeResize="0"/>
          <p:nvPr/>
        </p:nvPicPr>
        <p:blipFill rotWithShape="1">
          <a:blip r:embed="rId3">
            <a:alphaModFix/>
          </a:blip>
          <a:srcRect b="0" l="0" r="0" t="0"/>
          <a:stretch/>
        </p:blipFill>
        <p:spPr>
          <a:xfrm>
            <a:off x="179512" y="332656"/>
            <a:ext cx="8546817" cy="52565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84"/>
          <p:cNvPicPr preferRelativeResize="0"/>
          <p:nvPr/>
        </p:nvPicPr>
        <p:blipFill rotWithShape="1">
          <a:blip r:embed="rId3">
            <a:alphaModFix/>
          </a:blip>
          <a:srcRect b="0" l="0" r="0" t="0"/>
          <a:stretch/>
        </p:blipFill>
        <p:spPr>
          <a:xfrm>
            <a:off x="323528" y="918560"/>
            <a:ext cx="8303298" cy="51747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85"/>
          <p:cNvPicPr preferRelativeResize="0"/>
          <p:nvPr/>
        </p:nvPicPr>
        <p:blipFill rotWithShape="1">
          <a:blip r:embed="rId3">
            <a:alphaModFix/>
          </a:blip>
          <a:srcRect b="0" l="0" r="0" t="0"/>
          <a:stretch/>
        </p:blipFill>
        <p:spPr>
          <a:xfrm>
            <a:off x="539552" y="836712"/>
            <a:ext cx="8224008" cy="5184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UNITARY TRANSFORM</a:t>
            </a:r>
            <a:endParaRPr/>
          </a:p>
        </p:txBody>
      </p:sp>
      <p:sp>
        <p:nvSpPr>
          <p:cNvPr id="739" name="Google Shape;739;p8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unitary transformation preserves the </a:t>
            </a:r>
            <a:r>
              <a:rPr b="1" lang="en-US"/>
              <a:t>signal energy</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Most unitary transforms pack a </a:t>
            </a:r>
            <a:r>
              <a:rPr b="1" lang="en-US"/>
              <a:t>large fraction of the energy of the image into relatively few of the transform coefficients.</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Few of the transform coefficients have significant values and these are the coefficients that are close to the origin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45" name="Google Shape;745;p87"/>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Periodicity</a:t>
            </a:r>
            <a:endParaRPr/>
          </a:p>
        </p:txBody>
      </p:sp>
      <p:pic>
        <p:nvPicPr>
          <p:cNvPr id="746" name="Google Shape;746;p87"/>
          <p:cNvPicPr preferRelativeResize="0"/>
          <p:nvPr/>
        </p:nvPicPr>
        <p:blipFill rotWithShape="1">
          <a:blip r:embed="rId3">
            <a:alphaModFix/>
          </a:blip>
          <a:srcRect b="61866" l="42176" r="42598" t="26392"/>
          <a:stretch/>
        </p:blipFill>
        <p:spPr>
          <a:xfrm>
            <a:off x="3219824" y="2076299"/>
            <a:ext cx="2288280" cy="992661"/>
          </a:xfrm>
          <a:prstGeom prst="rect">
            <a:avLst/>
          </a:prstGeom>
          <a:noFill/>
          <a:ln>
            <a:noFill/>
          </a:ln>
        </p:spPr>
      </p:pic>
      <p:pic>
        <p:nvPicPr>
          <p:cNvPr id="747" name="Google Shape;747;p87"/>
          <p:cNvPicPr preferRelativeResize="0"/>
          <p:nvPr/>
        </p:nvPicPr>
        <p:blipFill rotWithShape="1">
          <a:blip r:embed="rId3">
            <a:alphaModFix/>
          </a:blip>
          <a:srcRect b="28385" l="35258" r="35361" t="58875"/>
          <a:stretch/>
        </p:blipFill>
        <p:spPr>
          <a:xfrm>
            <a:off x="1979712" y="3717032"/>
            <a:ext cx="5018894" cy="12241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53" name="Google Shape;753;p8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Linearity</a:t>
            </a:r>
            <a:endParaRPr/>
          </a:p>
        </p:txBody>
      </p:sp>
      <p:pic>
        <p:nvPicPr>
          <p:cNvPr id="754" name="Google Shape;754;p88"/>
          <p:cNvPicPr preferRelativeResize="0"/>
          <p:nvPr/>
        </p:nvPicPr>
        <p:blipFill rotWithShape="1">
          <a:blip r:embed="rId3">
            <a:alphaModFix/>
          </a:blip>
          <a:srcRect b="42204" l="41826" r="39123" t="33797"/>
          <a:stretch/>
        </p:blipFill>
        <p:spPr>
          <a:xfrm>
            <a:off x="3185528" y="2348880"/>
            <a:ext cx="2322576" cy="1645888"/>
          </a:xfrm>
          <a:prstGeom prst="rect">
            <a:avLst/>
          </a:prstGeom>
          <a:noFill/>
          <a:ln>
            <a:noFill/>
          </a:ln>
        </p:spPr>
      </p:pic>
      <p:pic>
        <p:nvPicPr>
          <p:cNvPr id="755" name="Google Shape;755;p88"/>
          <p:cNvPicPr preferRelativeResize="0"/>
          <p:nvPr/>
        </p:nvPicPr>
        <p:blipFill rotWithShape="1">
          <a:blip r:embed="rId3">
            <a:alphaModFix/>
          </a:blip>
          <a:srcRect b="25103" l="33557" r="29174" t="65847"/>
          <a:stretch/>
        </p:blipFill>
        <p:spPr>
          <a:xfrm rot="160558">
            <a:off x="1960484" y="4790886"/>
            <a:ext cx="4543721" cy="6206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61" name="Google Shape;761;p8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Circular Convolution</a:t>
            </a:r>
            <a:endParaRPr/>
          </a:p>
        </p:txBody>
      </p:sp>
      <p:pic>
        <p:nvPicPr>
          <p:cNvPr id="762" name="Google Shape;762;p89"/>
          <p:cNvPicPr preferRelativeResize="0"/>
          <p:nvPr/>
        </p:nvPicPr>
        <p:blipFill rotWithShape="1">
          <a:blip r:embed="rId3">
            <a:alphaModFix/>
          </a:blip>
          <a:srcRect b="34158" l="38119" r="41856" t="39450"/>
          <a:stretch/>
        </p:blipFill>
        <p:spPr>
          <a:xfrm>
            <a:off x="3275856" y="2470992"/>
            <a:ext cx="3978751" cy="2949499"/>
          </a:xfrm>
          <a:prstGeom prst="rect">
            <a:avLst/>
          </a:prstGeom>
          <a:noFill/>
          <a:ln>
            <a:noFill/>
          </a:ln>
        </p:spPr>
      </p:pic>
      <p:pic>
        <p:nvPicPr>
          <p:cNvPr id="763" name="Google Shape;763;p89"/>
          <p:cNvPicPr preferRelativeResize="0"/>
          <p:nvPr/>
        </p:nvPicPr>
        <p:blipFill rotWithShape="1">
          <a:blip r:embed="rId4">
            <a:alphaModFix/>
          </a:blip>
          <a:srcRect b="37174" l="45125" r="35449" t="55786"/>
          <a:stretch/>
        </p:blipFill>
        <p:spPr>
          <a:xfrm>
            <a:off x="3275856" y="5420491"/>
            <a:ext cx="4176464" cy="8514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69" name="Google Shape;769;p90"/>
          <p:cNvSpPr txBox="1"/>
          <p:nvPr>
            <p:ph idx="1" type="body"/>
          </p:nvPr>
        </p:nvSpPr>
        <p:spPr>
          <a:xfrm>
            <a:off x="680704" y="2420888"/>
            <a:ext cx="7290055" cy="3384416"/>
          </a:xfrm>
          <a:prstGeom prst="rect">
            <a:avLst/>
          </a:prstGeom>
          <a:noFill/>
          <a:ln>
            <a:noFill/>
          </a:ln>
        </p:spPr>
        <p:txBody>
          <a:bodyPr anchorCtr="0" anchor="t" bIns="45700" lIns="45700" spcFirstLastPara="1" rIns="45700" wrap="square" tIns="45700">
            <a:normAutofit fontScale="92500" lnSpcReduction="20000"/>
          </a:bodyPr>
          <a:lstStyle/>
          <a:p>
            <a:pPr indent="-117475" lvl="0" marL="91440" rtl="0" algn="l">
              <a:lnSpc>
                <a:spcPct val="90000"/>
              </a:lnSpc>
              <a:spcBef>
                <a:spcPts val="0"/>
              </a:spcBef>
              <a:spcAft>
                <a:spcPts val="0"/>
              </a:spcAft>
              <a:buSzPct val="100000"/>
              <a:buChar char=" "/>
            </a:pPr>
            <a:r>
              <a:rPr lang="en-US"/>
              <a:t>Time reversal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0" lvl="0" marL="91440" rtl="0" algn="l">
              <a:lnSpc>
                <a:spcPct val="90000"/>
              </a:lnSpc>
              <a:spcBef>
                <a:spcPts val="1400"/>
              </a:spcBef>
              <a:spcAft>
                <a:spcPts val="0"/>
              </a:spcAft>
              <a:buSzPct val="100000"/>
              <a:buNone/>
            </a:pPr>
            <a:r>
              <a:t/>
            </a:r>
            <a:endParaRPr/>
          </a:p>
          <a:p>
            <a:pPr indent="-117475" lvl="0" marL="91440" rtl="0" algn="l">
              <a:lnSpc>
                <a:spcPct val="90000"/>
              </a:lnSpc>
              <a:spcBef>
                <a:spcPts val="1400"/>
              </a:spcBef>
              <a:spcAft>
                <a:spcPts val="0"/>
              </a:spcAft>
              <a:buSzPct val="100000"/>
              <a:buChar char=" "/>
            </a:pPr>
            <a:r>
              <a:rPr lang="en-US"/>
              <a:t>If the sequence is circularly folded , its DFT is also circularly folded.</a:t>
            </a:r>
            <a:endParaRPr/>
          </a:p>
        </p:txBody>
      </p:sp>
      <p:pic>
        <p:nvPicPr>
          <p:cNvPr id="770" name="Google Shape;770;p90"/>
          <p:cNvPicPr preferRelativeResize="0"/>
          <p:nvPr/>
        </p:nvPicPr>
        <p:blipFill rotWithShape="1">
          <a:blip r:embed="rId3">
            <a:alphaModFix/>
          </a:blip>
          <a:srcRect b="36633" l="14458" r="22912" t="29484"/>
          <a:stretch/>
        </p:blipFill>
        <p:spPr>
          <a:xfrm>
            <a:off x="797941" y="2708920"/>
            <a:ext cx="7635712" cy="23237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77" name="Google Shape;777;p91"/>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Time shift</a:t>
            </a:r>
            <a:endParaRPr/>
          </a:p>
        </p:txBody>
      </p:sp>
      <p:pic>
        <p:nvPicPr>
          <p:cNvPr id="778" name="Google Shape;778;p91"/>
          <p:cNvPicPr preferRelativeResize="0"/>
          <p:nvPr/>
        </p:nvPicPr>
        <p:blipFill rotWithShape="1">
          <a:blip r:embed="rId3">
            <a:alphaModFix/>
          </a:blip>
          <a:srcRect b="38007" l="21804" r="36289" t="30377"/>
          <a:stretch/>
        </p:blipFill>
        <p:spPr>
          <a:xfrm>
            <a:off x="1691680" y="2556979"/>
            <a:ext cx="5109329" cy="21681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PROPERTIES OF DFT</a:t>
            </a:r>
            <a:endParaRPr/>
          </a:p>
        </p:txBody>
      </p:sp>
      <p:sp>
        <p:nvSpPr>
          <p:cNvPr id="784" name="Google Shape;784;p9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Conjugation</a:t>
            </a:r>
            <a:endParaRPr/>
          </a:p>
          <a:p>
            <a:pPr indent="-127000" lvl="0" marL="91440" rtl="0" algn="l">
              <a:lnSpc>
                <a:spcPct val="90000"/>
              </a:lnSpc>
              <a:spcBef>
                <a:spcPts val="1400"/>
              </a:spcBef>
              <a:spcAft>
                <a:spcPts val="0"/>
              </a:spcAft>
              <a:buSzPts val="2000"/>
              <a:buChar char=" "/>
            </a:pPr>
            <a:r>
              <a:rPr lang="en-US"/>
              <a:t>DFT of complex conjugate of any sequence is equal to complex conjugate of DFT of that sequence , with sequence delayed by k samples in frequency domain.</a:t>
            </a:r>
            <a:endParaRPr/>
          </a:p>
          <a:p>
            <a:pPr indent="-127000" lvl="0" marL="91440" rtl="0" algn="l">
              <a:lnSpc>
                <a:spcPct val="90000"/>
              </a:lnSpc>
              <a:spcBef>
                <a:spcPts val="1400"/>
              </a:spcBef>
              <a:spcAft>
                <a:spcPts val="0"/>
              </a:spcAft>
              <a:buSzPts val="2000"/>
              <a:buChar char=" "/>
            </a:pPr>
            <a:r>
              <a:rPr lang="en-US"/>
              <a:t>DFT{x(n)}=X(k)</a:t>
            </a:r>
            <a:endParaRPr/>
          </a:p>
          <a:p>
            <a:pPr indent="-228600" lvl="0" marL="91440" rtl="0" algn="l">
              <a:lnSpc>
                <a:spcPct val="90000"/>
              </a:lnSpc>
              <a:spcBef>
                <a:spcPts val="1400"/>
              </a:spcBef>
              <a:spcAft>
                <a:spcPts val="0"/>
              </a:spcAft>
              <a:buSzPts val="3600"/>
              <a:buChar char=" "/>
            </a:pPr>
            <a:r>
              <a:rPr lang="en-US" sz="3600"/>
              <a:t>DFT{X</a:t>
            </a:r>
            <a:r>
              <a:rPr lang="en-US" sz="4000"/>
              <a:t>*(n)}=X</a:t>
            </a:r>
            <a:r>
              <a:rPr lang="en-US" sz="4400"/>
              <a:t>*(N-k)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TRANSFORMS</a:t>
            </a:r>
            <a:endParaRPr/>
          </a:p>
        </p:txBody>
      </p:sp>
      <p:sp>
        <p:nvSpPr>
          <p:cNvPr id="598" name="Google Shape;598;p6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just">
              <a:lnSpc>
                <a:spcPct val="90000"/>
              </a:lnSpc>
              <a:spcBef>
                <a:spcPts val="0"/>
              </a:spcBef>
              <a:spcAft>
                <a:spcPts val="0"/>
              </a:spcAft>
              <a:buSzPts val="2000"/>
              <a:buFont typeface="Arial"/>
              <a:buChar char="•"/>
            </a:pPr>
            <a:r>
              <a:rPr lang="en-US"/>
              <a:t>Extensively used in image processing and image analysis. </a:t>
            </a:r>
            <a:endParaRPr/>
          </a:p>
          <a:p>
            <a:pPr indent="-127000" lvl="0" marL="91440" rtl="0" algn="just">
              <a:lnSpc>
                <a:spcPct val="90000"/>
              </a:lnSpc>
              <a:spcBef>
                <a:spcPts val="1400"/>
              </a:spcBef>
              <a:spcAft>
                <a:spcPts val="0"/>
              </a:spcAft>
              <a:buSzPts val="2000"/>
              <a:buFont typeface="Arial"/>
              <a:buChar char="•"/>
            </a:pPr>
            <a:r>
              <a:rPr lang="en-US"/>
              <a:t>Transform is basically a mathematical tool, which allows us to move from one domain to another domain (time domain to the frequency domain). </a:t>
            </a:r>
            <a:endParaRPr/>
          </a:p>
          <a:p>
            <a:pPr indent="-127000" lvl="0" marL="91440" rtl="0" algn="just">
              <a:lnSpc>
                <a:spcPct val="90000"/>
              </a:lnSpc>
              <a:spcBef>
                <a:spcPts val="1400"/>
              </a:spcBef>
              <a:spcAft>
                <a:spcPts val="0"/>
              </a:spcAft>
              <a:buSzPts val="2000"/>
              <a:buFont typeface="Arial"/>
              <a:buChar char="•"/>
            </a:pPr>
            <a:r>
              <a:rPr lang="en-US"/>
              <a:t>Transforms change the representation of a signal by projecting it onto a set of basis functions.</a:t>
            </a:r>
            <a:endParaRPr/>
          </a:p>
          <a:p>
            <a:pPr indent="-127000" lvl="0" marL="91440" rtl="0" algn="just">
              <a:lnSpc>
                <a:spcPct val="90000"/>
              </a:lnSpc>
              <a:spcBef>
                <a:spcPts val="1400"/>
              </a:spcBef>
              <a:spcAft>
                <a:spcPts val="0"/>
              </a:spcAft>
              <a:buSzPts val="2000"/>
              <a:buFont typeface="Arial"/>
              <a:buChar char="•"/>
            </a:pPr>
            <a:r>
              <a:rPr lang="en-US"/>
              <a:t>The transforms do not change the information content present in the signal.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2D DISCRETE FOURIER TRANSFORM</a:t>
            </a:r>
            <a:endParaRPr/>
          </a:p>
        </p:txBody>
      </p:sp>
      <p:sp>
        <p:nvSpPr>
          <p:cNvPr id="790" name="Google Shape;790;p9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791" name="Google Shape;791;p93"/>
          <p:cNvPicPr preferRelativeResize="0"/>
          <p:nvPr/>
        </p:nvPicPr>
        <p:blipFill rotWithShape="1">
          <a:blip r:embed="rId3">
            <a:alphaModFix/>
          </a:blip>
          <a:srcRect b="0" l="0" r="0" t="0"/>
          <a:stretch/>
        </p:blipFill>
        <p:spPr>
          <a:xfrm>
            <a:off x="611560" y="1844824"/>
            <a:ext cx="7912408" cy="23042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797" name="Google Shape;797;p9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798" name="Google Shape;798;p94"/>
          <p:cNvPicPr preferRelativeResize="0"/>
          <p:nvPr/>
        </p:nvPicPr>
        <p:blipFill rotWithShape="1">
          <a:blip r:embed="rId3">
            <a:alphaModFix/>
          </a:blip>
          <a:srcRect b="0" l="0" r="0" t="0"/>
          <a:stretch/>
        </p:blipFill>
        <p:spPr>
          <a:xfrm>
            <a:off x="899592" y="2373361"/>
            <a:ext cx="5976664" cy="2902131"/>
          </a:xfrm>
          <a:prstGeom prst="rect">
            <a:avLst/>
          </a:prstGeom>
          <a:noFill/>
          <a:ln>
            <a:noFill/>
          </a:ln>
        </p:spPr>
      </p:pic>
      <p:sp>
        <p:nvSpPr>
          <p:cNvPr id="799" name="Google Shape;799;p94"/>
          <p:cNvSpPr txBox="1"/>
          <p:nvPr/>
        </p:nvSpPr>
        <p:spPr>
          <a:xfrm>
            <a:off x="768096" y="5275492"/>
            <a:ext cx="72900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where R(k, l ) represents the real part of the spectrum and I(k, l) represents the imaginary part</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TWIDDLE FACTOR</a:t>
            </a:r>
            <a:endParaRPr/>
          </a:p>
        </p:txBody>
      </p:sp>
      <p:sp>
        <p:nvSpPr>
          <p:cNvPr id="805" name="Google Shape;805;p9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806" name="Google Shape;806;p95"/>
          <p:cNvPicPr preferRelativeResize="0"/>
          <p:nvPr/>
        </p:nvPicPr>
        <p:blipFill rotWithShape="1">
          <a:blip r:embed="rId3">
            <a:alphaModFix/>
          </a:blip>
          <a:srcRect b="0" l="0" r="0" t="0"/>
          <a:stretch/>
        </p:blipFill>
        <p:spPr>
          <a:xfrm>
            <a:off x="425186" y="1641854"/>
            <a:ext cx="7531190" cy="51964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TWIDDLE FACTOR</a:t>
            </a:r>
            <a:endParaRPr/>
          </a:p>
        </p:txBody>
      </p:sp>
      <p:sp>
        <p:nvSpPr>
          <p:cNvPr id="812" name="Google Shape;812;p9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813" name="Google Shape;813;p96"/>
          <p:cNvPicPr preferRelativeResize="0"/>
          <p:nvPr/>
        </p:nvPicPr>
        <p:blipFill rotWithShape="1">
          <a:blip r:embed="rId3">
            <a:alphaModFix/>
          </a:blip>
          <a:srcRect b="0" l="0" r="0" t="0"/>
          <a:stretch/>
        </p:blipFill>
        <p:spPr>
          <a:xfrm>
            <a:off x="0" y="1682370"/>
            <a:ext cx="9211083" cy="51125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TWIDDLE FACTOR</a:t>
            </a:r>
            <a:endParaRPr/>
          </a:p>
        </p:txBody>
      </p:sp>
      <p:sp>
        <p:nvSpPr>
          <p:cNvPr id="819" name="Google Shape;819;p97"/>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820" name="Google Shape;820;p97"/>
          <p:cNvPicPr preferRelativeResize="0"/>
          <p:nvPr/>
        </p:nvPicPr>
        <p:blipFill rotWithShape="1">
          <a:blip r:embed="rId3">
            <a:alphaModFix/>
          </a:blip>
          <a:srcRect b="28033" l="7762" r="58062" t="64364"/>
          <a:stretch/>
        </p:blipFill>
        <p:spPr>
          <a:xfrm>
            <a:off x="1048239" y="2411906"/>
            <a:ext cx="7047519" cy="881878"/>
          </a:xfrm>
          <a:prstGeom prst="rect">
            <a:avLst/>
          </a:prstGeom>
          <a:noFill/>
          <a:ln>
            <a:noFill/>
          </a:ln>
        </p:spPr>
      </p:pic>
      <p:pic>
        <p:nvPicPr>
          <p:cNvPr id="821" name="Google Shape;821;p97"/>
          <p:cNvPicPr preferRelativeResize="0"/>
          <p:nvPr/>
        </p:nvPicPr>
        <p:blipFill rotWithShape="1">
          <a:blip r:embed="rId4">
            <a:alphaModFix/>
          </a:blip>
          <a:srcRect b="46591" l="39665" r="27165" t="43175"/>
          <a:stretch/>
        </p:blipFill>
        <p:spPr>
          <a:xfrm rot="152792">
            <a:off x="1932669" y="3337850"/>
            <a:ext cx="6048672" cy="1049713"/>
          </a:xfrm>
          <a:prstGeom prst="rect">
            <a:avLst/>
          </a:prstGeom>
          <a:noFill/>
          <a:ln>
            <a:noFill/>
          </a:ln>
        </p:spPr>
      </p:pic>
      <p:pic>
        <p:nvPicPr>
          <p:cNvPr id="822" name="Google Shape;822;p97"/>
          <p:cNvPicPr preferRelativeResize="0"/>
          <p:nvPr/>
        </p:nvPicPr>
        <p:blipFill rotWithShape="1">
          <a:blip r:embed="rId3">
            <a:alphaModFix/>
          </a:blip>
          <a:srcRect b="17716" l="7762" r="58062" t="72734"/>
          <a:stretch/>
        </p:blipFill>
        <p:spPr>
          <a:xfrm>
            <a:off x="1146521" y="4248084"/>
            <a:ext cx="6871891" cy="1080120"/>
          </a:xfrm>
          <a:prstGeom prst="rect">
            <a:avLst/>
          </a:prstGeom>
          <a:noFill/>
          <a:ln>
            <a:noFill/>
          </a:ln>
        </p:spPr>
      </p:pic>
      <p:pic>
        <p:nvPicPr>
          <p:cNvPr id="823" name="Google Shape;823;p97"/>
          <p:cNvPicPr preferRelativeResize="0"/>
          <p:nvPr/>
        </p:nvPicPr>
        <p:blipFill rotWithShape="1">
          <a:blip r:embed="rId4">
            <a:alphaModFix/>
          </a:blip>
          <a:srcRect b="36539" l="39409" r="27419" t="53228"/>
          <a:stretch/>
        </p:blipFill>
        <p:spPr>
          <a:xfrm rot="184509">
            <a:off x="1663210" y="5318679"/>
            <a:ext cx="6048672" cy="10497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dk1"/>
              </a:buClr>
              <a:buSzPts val="4400"/>
              <a:buFont typeface="Twentieth Century"/>
              <a:buNone/>
            </a:pPr>
            <a:r>
              <a:rPr lang="en-US">
                <a:solidFill>
                  <a:schemeClr val="dk1"/>
                </a:solidFill>
              </a:rPr>
              <a:t>DFT:</a:t>
            </a:r>
            <a:endParaRPr/>
          </a:p>
        </p:txBody>
      </p:sp>
      <p:sp>
        <p:nvSpPr>
          <p:cNvPr id="830" name="Google Shape;830;p98"/>
          <p:cNvSpPr txBox="1"/>
          <p:nvPr>
            <p:ph idx="1" type="body"/>
          </p:nvPr>
        </p:nvSpPr>
        <p:spPr>
          <a:xfrm>
            <a:off x="457200" y="1600200"/>
            <a:ext cx="9296400" cy="4525963"/>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2800"/>
              <a:buFont typeface="Twentieth Century"/>
              <a:buNone/>
            </a:pPr>
            <a:r>
              <a:rPr lang="en-US" sz="2800"/>
              <a:t>For  N  of length 4,range of n, k = [0 1 2 3] each.</a:t>
            </a:r>
            <a:endParaRPr/>
          </a:p>
          <a:p>
            <a:pPr indent="-91440" lvl="0" marL="91440" rtl="0" algn="l">
              <a:lnSpc>
                <a:spcPct val="90000"/>
              </a:lnSpc>
              <a:spcBef>
                <a:spcPts val="1400"/>
              </a:spcBef>
              <a:spcAft>
                <a:spcPts val="0"/>
              </a:spcAft>
              <a:buSzPts val="2400"/>
              <a:buFont typeface="Twentieth Century"/>
              <a:buNone/>
            </a:pPr>
            <a:r>
              <a:rPr lang="en-US" sz="2400"/>
              <a:t>Hence</a:t>
            </a:r>
            <a:r>
              <a:rPr lang="en-US" sz="2800"/>
              <a:t> </a:t>
            </a:r>
            <a:r>
              <a:rPr lang="en-US" sz="2400"/>
              <a:t>X(n) = x(0)W</a:t>
            </a:r>
            <a:r>
              <a:rPr baseline="-25000" lang="en-US" sz="2400"/>
              <a:t>N</a:t>
            </a:r>
            <a:r>
              <a:rPr baseline="30000" lang="en-US" sz="2400"/>
              <a:t>n.0</a:t>
            </a:r>
            <a:r>
              <a:rPr lang="en-US" sz="2400"/>
              <a:t>+x(1)W</a:t>
            </a:r>
            <a:r>
              <a:rPr baseline="-25000" lang="en-US" sz="2400"/>
              <a:t>N</a:t>
            </a:r>
            <a:r>
              <a:rPr baseline="30000" lang="en-US" sz="2400"/>
              <a:t>n.1</a:t>
            </a:r>
            <a:r>
              <a:rPr lang="en-US" sz="2400"/>
              <a:t>+x(2)W</a:t>
            </a:r>
            <a:r>
              <a:rPr baseline="-25000" lang="en-US" sz="2400"/>
              <a:t>N</a:t>
            </a:r>
            <a:r>
              <a:rPr baseline="30000" lang="en-US" sz="2400"/>
              <a:t>n.2 </a:t>
            </a:r>
            <a:r>
              <a:rPr lang="en-US" sz="2400"/>
              <a:t>+</a:t>
            </a:r>
            <a:r>
              <a:rPr baseline="30000" lang="en-US" sz="2400"/>
              <a:t> </a:t>
            </a:r>
            <a:r>
              <a:rPr lang="en-US" sz="2400"/>
              <a:t>x(3)W</a:t>
            </a:r>
            <a:r>
              <a:rPr baseline="-25000" lang="en-US" sz="2400"/>
              <a:t>N</a:t>
            </a:r>
            <a:r>
              <a:rPr baseline="30000" lang="en-US" sz="2400"/>
              <a:t>n.3</a:t>
            </a:r>
            <a:endParaRPr sz="2400"/>
          </a:p>
          <a:p>
            <a:pPr indent="-91440" lvl="0" marL="91440" rtl="0" algn="l">
              <a:lnSpc>
                <a:spcPct val="90000"/>
              </a:lnSpc>
              <a:spcBef>
                <a:spcPts val="1400"/>
              </a:spcBef>
              <a:spcAft>
                <a:spcPts val="0"/>
              </a:spcAft>
              <a:buSzPts val="2800"/>
              <a:buFont typeface="Twentieth Century"/>
              <a:buNone/>
            </a:pPr>
            <a:r>
              <a:t/>
            </a:r>
            <a:endParaRPr sz="2800"/>
          </a:p>
          <a:p>
            <a:pPr indent="-91440" lvl="0" marL="91440" rtl="0" algn="l">
              <a:lnSpc>
                <a:spcPct val="90000"/>
              </a:lnSpc>
              <a:spcBef>
                <a:spcPts val="1400"/>
              </a:spcBef>
              <a:spcAft>
                <a:spcPts val="0"/>
              </a:spcAft>
              <a:buSzPts val="2800"/>
              <a:buFont typeface="Twentieth Century"/>
              <a:buNone/>
            </a:pPr>
            <a:r>
              <a:t/>
            </a:r>
            <a:endParaRPr sz="2800"/>
          </a:p>
        </p:txBody>
      </p:sp>
      <p:graphicFrame>
        <p:nvGraphicFramePr>
          <p:cNvPr id="831" name="Google Shape;831;p98"/>
          <p:cNvGraphicFramePr/>
          <p:nvPr/>
        </p:nvGraphicFramePr>
        <p:xfrm>
          <a:off x="914400" y="3048000"/>
          <a:ext cx="3000000" cy="3000000"/>
        </p:xfrm>
        <a:graphic>
          <a:graphicData uri="http://schemas.openxmlformats.org/drawingml/2006/table">
            <a:tbl>
              <a:tblPr>
                <a:noFill/>
                <a:tableStyleId>{CFDAAC12-D953-40B2-8722-5E03D96C6237}</a:tableStyleId>
              </a:tblPr>
              <a:tblGrid>
                <a:gridCol w="1295400"/>
                <a:gridCol w="1295400"/>
                <a:gridCol w="1295400"/>
                <a:gridCol w="1295400"/>
                <a:gridCol w="1295400"/>
                <a:gridCol w="1295400"/>
              </a:tblGrid>
              <a:tr h="639775">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0x0</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4135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397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pic>
        <p:nvPicPr>
          <p:cNvPr id="832" name="Google Shape;832;p98"/>
          <p:cNvPicPr preferRelativeResize="0"/>
          <p:nvPr/>
        </p:nvPicPr>
        <p:blipFill rotWithShape="1">
          <a:blip r:embed="rId3">
            <a:alphaModFix/>
          </a:blip>
          <a:srcRect b="0" l="0" r="0" t="0"/>
          <a:stretch/>
        </p:blipFill>
        <p:spPr>
          <a:xfrm>
            <a:off x="5411788" y="0"/>
            <a:ext cx="3732212" cy="1389063"/>
          </a:xfrm>
          <a:prstGeom prst="rect">
            <a:avLst/>
          </a:prstGeom>
          <a:solidFill>
            <a:schemeClr val="lt1"/>
          </a:solidFill>
          <a:ln cap="flat" cmpd="sng" w="9525">
            <a:solidFill>
              <a:srgbClr val="000099"/>
            </a:solidFill>
            <a:prstDash val="solid"/>
            <a:miter lim="800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2800"/>
              <a:buFont typeface="Twentieth Century"/>
              <a:buNone/>
            </a:pPr>
            <a:r>
              <a:rPr lang="en-US" sz="2800"/>
              <a:t>		</a:t>
            </a:r>
            <a:endParaRPr baseline="30000" sz="2800"/>
          </a:p>
        </p:txBody>
      </p:sp>
      <p:graphicFrame>
        <p:nvGraphicFramePr>
          <p:cNvPr id="839" name="Google Shape;839;p99"/>
          <p:cNvGraphicFramePr/>
          <p:nvPr/>
        </p:nvGraphicFramePr>
        <p:xfrm>
          <a:off x="457200" y="304800"/>
          <a:ext cx="3000000" cy="3000000"/>
        </p:xfrm>
        <a:graphic>
          <a:graphicData uri="http://schemas.openxmlformats.org/drawingml/2006/table">
            <a:tbl>
              <a:tblPr>
                <a:noFill/>
                <a:tableStyleId>{CFDAAC12-D953-40B2-8722-5E03D96C6237}</a:tableStyleId>
              </a:tblPr>
              <a:tblGrid>
                <a:gridCol w="1270000"/>
                <a:gridCol w="1270000"/>
                <a:gridCol w="1270000"/>
                <a:gridCol w="1270000"/>
                <a:gridCol w="1270000"/>
                <a:gridCol w="1270000"/>
              </a:tblGrid>
              <a:tr h="518275">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18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0x0</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18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182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9705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aphicFrame>
        <p:nvGraphicFramePr>
          <p:cNvPr id="840" name="Google Shape;840;p99"/>
          <p:cNvGraphicFramePr/>
          <p:nvPr/>
        </p:nvGraphicFramePr>
        <p:xfrm>
          <a:off x="609600" y="3810000"/>
          <a:ext cx="3000000" cy="3000000"/>
        </p:xfrm>
        <a:graphic>
          <a:graphicData uri="http://schemas.openxmlformats.org/drawingml/2006/table">
            <a:tbl>
              <a:tblPr>
                <a:noFill/>
                <a:tableStyleId>{CFDAAC12-D953-40B2-8722-5E03D96C6237}</a:tableStyleId>
              </a:tblPr>
              <a:tblGrid>
                <a:gridCol w="1244600"/>
                <a:gridCol w="1244600"/>
                <a:gridCol w="1244600"/>
                <a:gridCol w="1244600"/>
                <a:gridCol w="1244600"/>
                <a:gridCol w="1244600"/>
              </a:tblGrid>
              <a:tr h="518125">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Twentieth Century"/>
                        <a:buNone/>
                      </a:pPr>
                      <a:r>
                        <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6238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b="0" i="0" sz="2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1812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1812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6</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876175">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X(3)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a:t>
                      </a:r>
                      <a:r>
                        <a:rPr b="0" baseline="-25000" i="0" lang="en-US" sz="2800" u="none" cap="none" strike="noStrike">
                          <a:solidFill>
                            <a:schemeClr val="dk1"/>
                          </a:solidFill>
                          <a:latin typeface="Arial"/>
                          <a:ea typeface="Arial"/>
                          <a:cs typeface="Arial"/>
                          <a:sym typeface="Arial"/>
                        </a:rPr>
                        <a:t>4</a:t>
                      </a:r>
                      <a:r>
                        <a:rPr b="0" baseline="30000" i="0" lang="en-US" sz="2800" u="none" cap="none" strike="noStrike">
                          <a:solidFill>
                            <a:schemeClr val="dk1"/>
                          </a:solidFill>
                          <a:latin typeface="Arial"/>
                          <a:ea typeface="Arial"/>
                          <a:cs typeface="Arial"/>
                          <a:sym typeface="Arial"/>
                        </a:rPr>
                        <a:t>9</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
        <p:nvSpPr>
          <p:cNvPr id="841" name="Google Shape;841;p99"/>
          <p:cNvSpPr txBox="1"/>
          <p:nvPr/>
        </p:nvSpPr>
        <p:spPr>
          <a:xfrm>
            <a:off x="593725" y="3160713"/>
            <a:ext cx="23685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Can be rewritten as: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CYCLIC PROPERTY OF TWIDDLE FACTORS</a:t>
            </a:r>
            <a:endParaRPr/>
          </a:p>
        </p:txBody>
      </p:sp>
      <p:sp>
        <p:nvSpPr>
          <p:cNvPr id="848" name="Google Shape;848;p100"/>
          <p:cNvSpPr txBox="1"/>
          <p:nvPr>
            <p:ph idx="1" type="body"/>
          </p:nvPr>
        </p:nvSpPr>
        <p:spPr>
          <a:xfrm>
            <a:off x="611560" y="1700808"/>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b="0" i="0" lang="en-US">
                <a:solidFill>
                  <a:srgbClr val="001D35"/>
                </a:solidFill>
                <a:latin typeface="Arial"/>
                <a:ea typeface="Arial"/>
                <a:cs typeface="Arial"/>
                <a:sym typeface="Arial"/>
              </a:rPr>
              <a:t>The "cyclic property" of twiddle factors means that their values repeat periodically, meaning that the sequence of twiddle factors for a given FFT size will repeat after a certain number of cycles, which is equal to the size of the DFT (N) itself; essentially, the values "wrap around" and start repeating again, allowing for efficient computation in FFT algorithms by reusing calculated values. </a:t>
            </a:r>
            <a:endParaRPr/>
          </a:p>
        </p:txBody>
      </p:sp>
      <p:pic>
        <p:nvPicPr>
          <p:cNvPr id="849" name="Google Shape;849;p100"/>
          <p:cNvPicPr preferRelativeResize="0"/>
          <p:nvPr/>
        </p:nvPicPr>
        <p:blipFill rotWithShape="1">
          <a:blip r:embed="rId3">
            <a:alphaModFix/>
          </a:blip>
          <a:srcRect b="0" l="0" r="0" t="0"/>
          <a:stretch/>
        </p:blipFill>
        <p:spPr>
          <a:xfrm>
            <a:off x="1916499" y="3429000"/>
            <a:ext cx="5311001" cy="31730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pic>
        <p:nvPicPr>
          <p:cNvPr id="855" name="Google Shape;855;p101"/>
          <p:cNvPicPr preferRelativeResize="0"/>
          <p:nvPr/>
        </p:nvPicPr>
        <p:blipFill rotWithShape="1">
          <a:blip r:embed="rId3">
            <a:alphaModFix/>
          </a:blip>
          <a:srcRect b="0" l="0" r="0" t="0"/>
          <a:stretch/>
        </p:blipFill>
        <p:spPr>
          <a:xfrm>
            <a:off x="768096" y="188640"/>
            <a:ext cx="6889948" cy="3444974"/>
          </a:xfrm>
          <a:prstGeom prst="rect">
            <a:avLst/>
          </a:prstGeom>
          <a:noFill/>
          <a:ln>
            <a:noFill/>
          </a:ln>
        </p:spPr>
      </p:pic>
      <p:sp>
        <p:nvSpPr>
          <p:cNvPr id="856" name="Google Shape;856;p101"/>
          <p:cNvSpPr txBox="1"/>
          <p:nvPr/>
        </p:nvSpPr>
        <p:spPr>
          <a:xfrm>
            <a:off x="750644" y="3668403"/>
            <a:ext cx="69073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Compute the DFT of the four-point sequence x(n)={0,1,2,3}</a:t>
            </a:r>
            <a:endParaRPr sz="1800">
              <a:solidFill>
                <a:schemeClr val="dk1"/>
              </a:solidFill>
              <a:latin typeface="Twentieth Century"/>
              <a:ea typeface="Twentieth Century"/>
              <a:cs typeface="Twentieth Century"/>
              <a:sym typeface="Twentieth Century"/>
            </a:endParaRPr>
          </a:p>
        </p:txBody>
      </p:sp>
      <p:pic>
        <p:nvPicPr>
          <p:cNvPr id="857" name="Google Shape;857;p101"/>
          <p:cNvPicPr preferRelativeResize="0"/>
          <p:nvPr/>
        </p:nvPicPr>
        <p:blipFill rotWithShape="1">
          <a:blip r:embed="rId4">
            <a:alphaModFix/>
          </a:blip>
          <a:srcRect b="0" l="0" r="0" t="0"/>
          <a:stretch/>
        </p:blipFill>
        <p:spPr>
          <a:xfrm>
            <a:off x="490618" y="4107422"/>
            <a:ext cx="4067743" cy="1076475"/>
          </a:xfrm>
          <a:prstGeom prst="rect">
            <a:avLst/>
          </a:prstGeom>
          <a:noFill/>
          <a:ln>
            <a:noFill/>
          </a:ln>
        </p:spPr>
      </p:pic>
      <p:pic>
        <p:nvPicPr>
          <p:cNvPr id="858" name="Google Shape;858;p101"/>
          <p:cNvPicPr preferRelativeResize="0"/>
          <p:nvPr/>
        </p:nvPicPr>
        <p:blipFill rotWithShape="1">
          <a:blip r:embed="rId5">
            <a:alphaModFix/>
          </a:blip>
          <a:srcRect b="0" l="0" r="0" t="0"/>
          <a:stretch/>
        </p:blipFill>
        <p:spPr>
          <a:xfrm>
            <a:off x="4860032" y="4158897"/>
            <a:ext cx="1971950" cy="943107"/>
          </a:xfrm>
          <a:prstGeom prst="rect">
            <a:avLst/>
          </a:prstGeom>
          <a:noFill/>
          <a:ln>
            <a:noFill/>
          </a:ln>
        </p:spPr>
      </p:pic>
      <p:pic>
        <p:nvPicPr>
          <p:cNvPr id="859" name="Google Shape;859;p101"/>
          <p:cNvPicPr preferRelativeResize="0"/>
          <p:nvPr/>
        </p:nvPicPr>
        <p:blipFill rotWithShape="1">
          <a:blip r:embed="rId6">
            <a:alphaModFix/>
          </a:blip>
          <a:srcRect b="0" l="0" r="0" t="0"/>
          <a:stretch/>
        </p:blipFill>
        <p:spPr>
          <a:xfrm>
            <a:off x="3132631" y="5566127"/>
            <a:ext cx="2143424" cy="9907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02"/>
          <p:cNvPicPr preferRelativeResize="0"/>
          <p:nvPr/>
        </p:nvPicPr>
        <p:blipFill rotWithShape="1">
          <a:blip r:embed="rId3">
            <a:alphaModFix/>
          </a:blip>
          <a:srcRect b="0" l="0" r="0" t="0"/>
          <a:stretch/>
        </p:blipFill>
        <p:spPr>
          <a:xfrm>
            <a:off x="1525588" y="304800"/>
            <a:ext cx="5178425" cy="2238375"/>
          </a:xfrm>
          <a:prstGeom prst="rect">
            <a:avLst/>
          </a:prstGeom>
          <a:solidFill>
            <a:schemeClr val="lt1"/>
          </a:solidFill>
          <a:ln cap="flat" cmpd="sng" w="9525">
            <a:solidFill>
              <a:srgbClr val="003399"/>
            </a:solidFill>
            <a:prstDash val="solid"/>
            <a:miter lim="800000"/>
            <a:headEnd len="sm" w="sm" type="none"/>
            <a:tailEnd len="sm" w="sm" type="none"/>
          </a:ln>
        </p:spPr>
      </p:pic>
      <p:pic>
        <p:nvPicPr>
          <p:cNvPr id="866" name="Google Shape;866;p102"/>
          <p:cNvPicPr preferRelativeResize="0"/>
          <p:nvPr/>
        </p:nvPicPr>
        <p:blipFill rotWithShape="1">
          <a:blip r:embed="rId4">
            <a:alphaModFix/>
          </a:blip>
          <a:srcRect b="0" l="0" r="0" t="0"/>
          <a:stretch/>
        </p:blipFill>
        <p:spPr>
          <a:xfrm>
            <a:off x="5710238" y="2439988"/>
            <a:ext cx="1914525" cy="504825"/>
          </a:xfrm>
          <a:prstGeom prst="rect">
            <a:avLst/>
          </a:prstGeom>
          <a:noFill/>
          <a:ln>
            <a:noFill/>
          </a:ln>
        </p:spPr>
      </p:pic>
      <p:pic>
        <p:nvPicPr>
          <p:cNvPr id="867" name="Google Shape;867;p102"/>
          <p:cNvPicPr preferRelativeResize="0"/>
          <p:nvPr/>
        </p:nvPicPr>
        <p:blipFill rotWithShape="1">
          <a:blip r:embed="rId5">
            <a:alphaModFix/>
          </a:blip>
          <a:srcRect b="0" l="0" r="0" t="0"/>
          <a:stretch/>
        </p:blipFill>
        <p:spPr>
          <a:xfrm>
            <a:off x="1289050" y="4191000"/>
            <a:ext cx="5803900" cy="2209800"/>
          </a:xfrm>
          <a:prstGeom prst="rect">
            <a:avLst/>
          </a:prstGeom>
          <a:solidFill>
            <a:schemeClr val="lt1"/>
          </a:solidFill>
          <a:ln cap="flat" cmpd="sng" w="9525">
            <a:solidFill>
              <a:srgbClr val="003399"/>
            </a:solidFill>
            <a:prstDash val="solid"/>
            <a:miter lim="800000"/>
            <a:headEnd len="sm" w="sm" type="none"/>
            <a:tailEnd len="sm" w="sm" type="none"/>
          </a:ln>
        </p:spPr>
      </p:pic>
      <p:sp>
        <p:nvSpPr>
          <p:cNvPr id="868" name="Google Shape;868;p102"/>
          <p:cNvSpPr txBox="1"/>
          <p:nvPr/>
        </p:nvSpPr>
        <p:spPr>
          <a:xfrm>
            <a:off x="0" y="2895600"/>
            <a:ext cx="8839200" cy="925513"/>
          </a:xfrm>
          <a:prstGeom prst="rect">
            <a:avLst/>
          </a:prstGeom>
          <a:solidFill>
            <a:schemeClr val="lt1"/>
          </a:solidFill>
          <a:ln cap="flat" cmpd="sng" w="9525">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57150" lvl="0" marL="57150" marR="0" rtl="0" algn="l">
              <a:spcBef>
                <a:spcPts val="0"/>
              </a:spcBef>
              <a:spcAft>
                <a:spcPts val="0"/>
              </a:spcAft>
              <a:buClr>
                <a:schemeClr val="dk1"/>
              </a:buClr>
              <a:buSzPts val="1800"/>
              <a:buFont typeface="Arial"/>
              <a:buNone/>
            </a:pPr>
            <a:r>
              <a:rPr b="0" lang="en-US" sz="1800">
                <a:solidFill>
                  <a:schemeClr val="dk1"/>
                </a:solidFill>
                <a:latin typeface="Arial"/>
                <a:ea typeface="Arial"/>
                <a:cs typeface="Arial"/>
                <a:sym typeface="Arial"/>
              </a:rPr>
              <a:t>The effective determinant of above is 1/4.  </a:t>
            </a:r>
            <a:endParaRPr/>
          </a:p>
          <a:p>
            <a:pPr indent="-57150" lvl="0" marL="57150" marR="0" rtl="0" algn="l">
              <a:spcBef>
                <a:spcPts val="0"/>
              </a:spcBef>
              <a:spcAft>
                <a:spcPts val="0"/>
              </a:spcAft>
              <a:buClr>
                <a:schemeClr val="dk1"/>
              </a:buClr>
              <a:buSzPts val="1800"/>
              <a:buFont typeface="Arial"/>
              <a:buNone/>
            </a:pPr>
            <a:r>
              <a:rPr b="0" lang="en-US" sz="1800">
                <a:solidFill>
                  <a:schemeClr val="dk1"/>
                </a:solidFill>
                <a:latin typeface="Arial"/>
                <a:ea typeface="Arial"/>
                <a:cs typeface="Arial"/>
                <a:sym typeface="Arial"/>
              </a:rPr>
              <a:t>Conversion in system matrices of DFT and IDFT obtained by replacing  by j by –j.  </a:t>
            </a:r>
            <a:endParaRPr/>
          </a:p>
          <a:p>
            <a:pPr indent="-57150" lvl="0" marL="57150" marR="0" rtl="0" algn="l">
              <a:spcBef>
                <a:spcPts val="0"/>
              </a:spcBef>
              <a:spcAft>
                <a:spcPts val="0"/>
              </a:spcAft>
              <a:buClr>
                <a:schemeClr val="dk1"/>
              </a:buClr>
              <a:buSzPts val="1800"/>
              <a:buFont typeface="Arial"/>
              <a:buNone/>
            </a:pPr>
            <a:r>
              <a:rPr b="0" lang="en-US" sz="1800">
                <a:solidFill>
                  <a:schemeClr val="dk1"/>
                </a:solidFill>
                <a:latin typeface="Arial"/>
                <a:ea typeface="Arial"/>
                <a:cs typeface="Arial"/>
                <a:sym typeface="Arial"/>
              </a:rPr>
              <a:t>Inversion of above matrix is:</a:t>
            </a:r>
            <a:endParaRPr/>
          </a:p>
        </p:txBody>
      </p:sp>
      <p:cxnSp>
        <p:nvCxnSpPr>
          <p:cNvPr id="869" name="Google Shape;869;p102"/>
          <p:cNvCxnSpPr/>
          <p:nvPr/>
        </p:nvCxnSpPr>
        <p:spPr>
          <a:xfrm flipH="1">
            <a:off x="2819400" y="3124200"/>
            <a:ext cx="1143000" cy="1752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67"/>
          <p:cNvSpPr txBox="1"/>
          <p:nvPr>
            <p:ph type="title"/>
          </p:nvPr>
        </p:nvSpPr>
        <p:spPr>
          <a:xfrm>
            <a:off x="768096" y="585216"/>
            <a:ext cx="4550113"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NEED FOR TRANSFORM</a:t>
            </a:r>
            <a:endParaRPr/>
          </a:p>
        </p:txBody>
      </p:sp>
      <p:sp>
        <p:nvSpPr>
          <p:cNvPr id="604" name="Google Shape;604;p67"/>
          <p:cNvSpPr txBox="1"/>
          <p:nvPr>
            <p:ph idx="1" type="body"/>
          </p:nvPr>
        </p:nvSpPr>
        <p:spPr>
          <a:xfrm>
            <a:off x="768096" y="2286000"/>
            <a:ext cx="4550113"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 Mathematical Convenience:</a:t>
            </a:r>
            <a:endParaRPr/>
          </a:p>
          <a:p>
            <a:pPr indent="-127000" lvl="0" marL="91440" rtl="0" algn="l">
              <a:lnSpc>
                <a:spcPct val="90000"/>
              </a:lnSpc>
              <a:spcBef>
                <a:spcPts val="1400"/>
              </a:spcBef>
              <a:spcAft>
                <a:spcPts val="0"/>
              </a:spcAft>
              <a:buSzPts val="2000"/>
              <a:buChar char=" "/>
            </a:pPr>
            <a:r>
              <a:rPr lang="en-US"/>
              <a:t>Every action in time domain will have an impact in the frequency domain. </a:t>
            </a:r>
            <a:endParaRPr/>
          </a:p>
          <a:p>
            <a:pPr indent="-127000" lvl="0" marL="91440" rtl="0" algn="l">
              <a:lnSpc>
                <a:spcPct val="90000"/>
              </a:lnSpc>
              <a:spcBef>
                <a:spcPts val="1400"/>
              </a:spcBef>
              <a:spcAft>
                <a:spcPts val="0"/>
              </a:spcAft>
              <a:buSzPts val="2000"/>
              <a:buChar char=" "/>
            </a:pPr>
            <a:r>
              <a:rPr lang="en-US"/>
              <a:t>The complex convolution operation in time domain is equal to simple multiplication operation in the frequency domain</a:t>
            </a:r>
            <a:endParaRPr/>
          </a:p>
          <a:p>
            <a:pPr indent="-127000" lvl="0" marL="91440" rtl="0" algn="l">
              <a:lnSpc>
                <a:spcPct val="90000"/>
              </a:lnSpc>
              <a:spcBef>
                <a:spcPts val="1400"/>
              </a:spcBef>
              <a:spcAft>
                <a:spcPts val="0"/>
              </a:spcAft>
              <a:buSzPts val="2000"/>
              <a:buChar char=" "/>
            </a:pPr>
            <a:r>
              <a:rPr lang="en-US"/>
              <a:t>(ii) To Extract more Information:</a:t>
            </a:r>
            <a:endParaRPr/>
          </a:p>
          <a:p>
            <a:pPr indent="-127000" lvl="0" marL="91440" rtl="0" algn="l">
              <a:lnSpc>
                <a:spcPct val="90000"/>
              </a:lnSpc>
              <a:spcBef>
                <a:spcPts val="1400"/>
              </a:spcBef>
              <a:spcAft>
                <a:spcPts val="0"/>
              </a:spcAft>
              <a:buSzPts val="2000"/>
              <a:buChar char=" "/>
            </a:pPr>
            <a:r>
              <a:rPr lang="en-US"/>
              <a:t>Transforms allow us to extract more relevant information.</a:t>
            </a:r>
            <a:endParaRPr/>
          </a:p>
        </p:txBody>
      </p:sp>
      <p:pic>
        <p:nvPicPr>
          <p:cNvPr id="605" name="Google Shape;605;p67"/>
          <p:cNvPicPr preferRelativeResize="0"/>
          <p:nvPr/>
        </p:nvPicPr>
        <p:blipFill rotWithShape="1">
          <a:blip r:embed="rId3">
            <a:alphaModFix/>
          </a:blip>
          <a:srcRect b="0" l="0" r="0" t="0"/>
          <a:stretch/>
        </p:blipFill>
        <p:spPr>
          <a:xfrm>
            <a:off x="5664200" y="2116363"/>
            <a:ext cx="2999740" cy="1918562"/>
          </a:xfrm>
          <a:prstGeom prst="rect">
            <a:avLst/>
          </a:prstGeom>
          <a:noFill/>
          <a:ln>
            <a:noFill/>
          </a:ln>
        </p:spPr>
      </p:pic>
      <p:pic>
        <p:nvPicPr>
          <p:cNvPr id="606" name="Google Shape;606;p67"/>
          <p:cNvPicPr preferRelativeResize="0"/>
          <p:nvPr/>
        </p:nvPicPr>
        <p:blipFill rotWithShape="1">
          <a:blip r:embed="rId4">
            <a:alphaModFix/>
          </a:blip>
          <a:srcRect b="0" l="0" r="0" t="0"/>
          <a:stretch/>
        </p:blipFill>
        <p:spPr>
          <a:xfrm>
            <a:off x="5664200" y="4297680"/>
            <a:ext cx="2999740" cy="121771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CYCLIC PROPERTY OF TWIDDLE FACTORS</a:t>
            </a:r>
            <a:endParaRPr/>
          </a:p>
        </p:txBody>
      </p:sp>
      <p:sp>
        <p:nvSpPr>
          <p:cNvPr id="875" name="Google Shape;875;p103"/>
          <p:cNvSpPr txBox="1"/>
          <p:nvPr/>
        </p:nvSpPr>
        <p:spPr>
          <a:xfrm>
            <a:off x="1051827" y="2286000"/>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For an 8-point DFT</a:t>
            </a:r>
            <a:endParaRPr/>
          </a:p>
        </p:txBody>
      </p:sp>
      <p:pic>
        <p:nvPicPr>
          <p:cNvPr id="876" name="Google Shape;876;p103"/>
          <p:cNvPicPr preferRelativeResize="0"/>
          <p:nvPr/>
        </p:nvPicPr>
        <p:blipFill rotWithShape="1">
          <a:blip r:embed="rId3">
            <a:alphaModFix/>
          </a:blip>
          <a:srcRect b="0" l="0" r="0" t="0"/>
          <a:stretch/>
        </p:blipFill>
        <p:spPr>
          <a:xfrm>
            <a:off x="1051827" y="2677602"/>
            <a:ext cx="5382376" cy="762106"/>
          </a:xfrm>
          <a:prstGeom prst="rect">
            <a:avLst/>
          </a:prstGeom>
          <a:noFill/>
          <a:ln>
            <a:noFill/>
          </a:ln>
        </p:spPr>
      </p:pic>
      <p:pic>
        <p:nvPicPr>
          <p:cNvPr id="877" name="Google Shape;877;p103"/>
          <p:cNvPicPr preferRelativeResize="0"/>
          <p:nvPr/>
        </p:nvPicPr>
        <p:blipFill rotWithShape="1">
          <a:blip r:embed="rId4">
            <a:alphaModFix/>
          </a:blip>
          <a:srcRect b="0" l="0" r="0" t="0"/>
          <a:stretch/>
        </p:blipFill>
        <p:spPr>
          <a:xfrm>
            <a:off x="1988643" y="3864735"/>
            <a:ext cx="4420217" cy="2152950"/>
          </a:xfrm>
          <a:prstGeom prst="rect">
            <a:avLst/>
          </a:prstGeom>
          <a:noFill/>
          <a:ln>
            <a:noFill/>
          </a:ln>
        </p:spPr>
      </p:pic>
      <p:sp>
        <p:nvSpPr>
          <p:cNvPr id="878" name="Google Shape;878;p103"/>
          <p:cNvSpPr txBox="1"/>
          <p:nvPr/>
        </p:nvSpPr>
        <p:spPr>
          <a:xfrm>
            <a:off x="5796136" y="4660524"/>
            <a:ext cx="405496" cy="281424"/>
          </a:xfrm>
          <a:prstGeom prst="rect">
            <a:avLst/>
          </a:prstGeom>
          <a:blipFill rotWithShape="1">
            <a:blip r:embed="rId5">
              <a:alphaModFix/>
            </a:blip>
            <a:stretch>
              <a:fillRect b="-17390" l="-13634" r="-3029" t="-21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79" name="Google Shape;879;p103"/>
          <p:cNvSpPr txBox="1"/>
          <p:nvPr/>
        </p:nvSpPr>
        <p:spPr>
          <a:xfrm>
            <a:off x="6485060" y="5085184"/>
            <a:ext cx="400686" cy="281039"/>
          </a:xfrm>
          <a:prstGeom prst="rect">
            <a:avLst/>
          </a:prstGeom>
          <a:blipFill rotWithShape="1">
            <a:blip r:embed="rId6">
              <a:alphaModFix/>
            </a:blip>
            <a:stretch>
              <a:fillRect b="-19562" l="-13634" r="-1513" t="-21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0" name="Google Shape;880;p103"/>
          <p:cNvSpPr txBox="1"/>
          <p:nvPr/>
        </p:nvSpPr>
        <p:spPr>
          <a:xfrm>
            <a:off x="3796861" y="5875498"/>
            <a:ext cx="498342" cy="281295"/>
          </a:xfrm>
          <a:prstGeom prst="rect">
            <a:avLst/>
          </a:prstGeom>
          <a:blipFill rotWithShape="1">
            <a:blip r:embed="rId7">
              <a:alphaModFix/>
            </a:blip>
            <a:stretch>
              <a:fillRect b="-17390" l="-10974" r="-1218" t="-21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1" name="Google Shape;881;p103"/>
          <p:cNvSpPr txBox="1"/>
          <p:nvPr/>
        </p:nvSpPr>
        <p:spPr>
          <a:xfrm>
            <a:off x="1464787" y="5226537"/>
            <a:ext cx="498342" cy="279372"/>
          </a:xfrm>
          <a:prstGeom prst="rect">
            <a:avLst/>
          </a:prstGeom>
          <a:blipFill rotWithShape="1">
            <a:blip r:embed="rId8">
              <a:alphaModFix/>
            </a:blip>
            <a:stretch>
              <a:fillRect b="-19562" l="-9755" r="-2437" t="-21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2" name="Google Shape;882;p103"/>
          <p:cNvSpPr txBox="1"/>
          <p:nvPr/>
        </p:nvSpPr>
        <p:spPr>
          <a:xfrm>
            <a:off x="2411760" y="4661262"/>
            <a:ext cx="498342" cy="279948"/>
          </a:xfrm>
          <a:prstGeom prst="rect">
            <a:avLst/>
          </a:prstGeom>
          <a:blipFill rotWithShape="1">
            <a:blip r:embed="rId9">
              <a:alphaModFix/>
            </a:blip>
            <a:stretch>
              <a:fillRect b="-17390" l="-11110" r="-2468" t="-21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3" name="Google Shape;883;p103"/>
          <p:cNvSpPr txBox="1"/>
          <p:nvPr/>
        </p:nvSpPr>
        <p:spPr>
          <a:xfrm>
            <a:off x="1515644" y="4143477"/>
            <a:ext cx="498342" cy="280974"/>
          </a:xfrm>
          <a:prstGeom prst="rect">
            <a:avLst/>
          </a:prstGeom>
          <a:blipFill rotWithShape="1">
            <a:blip r:embed="rId10">
              <a:alphaModFix/>
            </a:blip>
            <a:stretch>
              <a:fillRect b="-17390" l="-11110" r="-2468" t="-217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4" name="Google Shape;884;p103"/>
          <p:cNvSpPr txBox="1"/>
          <p:nvPr/>
        </p:nvSpPr>
        <p:spPr>
          <a:xfrm>
            <a:off x="3974923" y="3708098"/>
            <a:ext cx="498342" cy="279372"/>
          </a:xfrm>
          <a:prstGeom prst="rect">
            <a:avLst/>
          </a:prstGeom>
          <a:blipFill rotWithShape="1">
            <a:blip r:embed="rId11">
              <a:alphaModFix/>
            </a:blip>
            <a:stretch>
              <a:fillRect b="-19562" l="-9755" r="-2437" t="-217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
        <p:nvSpPr>
          <p:cNvPr id="885" name="Google Shape;885;p103"/>
          <p:cNvSpPr txBox="1"/>
          <p:nvPr/>
        </p:nvSpPr>
        <p:spPr>
          <a:xfrm>
            <a:off x="5979693" y="4120299"/>
            <a:ext cx="498342" cy="285206"/>
          </a:xfrm>
          <a:prstGeom prst="rect">
            <a:avLst/>
          </a:prstGeom>
          <a:blipFill rotWithShape="1">
            <a:blip r:embed="rId12">
              <a:alphaModFix/>
            </a:blip>
            <a:stretch>
              <a:fillRect b="-17018" l="-10975" r="-2438" t="-212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Twentieth Century"/>
                <a:ea typeface="Twentieth Century"/>
                <a:cs typeface="Twentieth Century"/>
                <a:sym typeface="Twentieth Century"/>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4"/>
          <p:cNvSpPr txBox="1"/>
          <p:nvPr>
            <p:ph type="title"/>
          </p:nvPr>
        </p:nvSpPr>
        <p:spPr>
          <a:xfrm>
            <a:off x="0" y="0"/>
            <a:ext cx="8229600" cy="9144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0000"/>
              </a:buClr>
              <a:buSzPts val="4400"/>
              <a:buFont typeface="Twentieth Century"/>
              <a:buNone/>
            </a:pPr>
            <a:r>
              <a:rPr lang="en-US">
                <a:solidFill>
                  <a:srgbClr val="FF0000"/>
                </a:solidFill>
              </a:rPr>
              <a:t>FOR    8 POINT DFT:  N=8</a:t>
            </a:r>
            <a:endParaRPr/>
          </a:p>
        </p:txBody>
      </p:sp>
      <p:sp>
        <p:nvSpPr>
          <p:cNvPr id="892" name="Google Shape;892;p104"/>
          <p:cNvSpPr txBox="1"/>
          <p:nvPr>
            <p:ph idx="1" type="body"/>
          </p:nvPr>
        </p:nvSpPr>
        <p:spPr>
          <a:xfrm>
            <a:off x="0" y="762000"/>
            <a:ext cx="8229600" cy="457200"/>
          </a:xfrm>
          <a:prstGeom prst="rect">
            <a:avLst/>
          </a:prstGeom>
          <a:noFill/>
          <a:ln>
            <a:noFill/>
          </a:ln>
        </p:spPr>
        <p:txBody>
          <a:bodyPr anchorCtr="0" anchor="t" bIns="45700" lIns="45700" spcFirstLastPara="1" rIns="45700" wrap="square" tIns="45700">
            <a:normAutofit/>
          </a:bodyPr>
          <a:lstStyle/>
          <a:p>
            <a:pPr indent="-152400" lvl="0" marL="91440" rtl="0" algn="l">
              <a:lnSpc>
                <a:spcPct val="90000"/>
              </a:lnSpc>
              <a:spcBef>
                <a:spcPts val="0"/>
              </a:spcBef>
              <a:spcAft>
                <a:spcPts val="0"/>
              </a:spcAft>
              <a:buSzPts val="2400"/>
              <a:buChar char=" "/>
            </a:pPr>
            <a:r>
              <a:rPr lang="en-US" sz="2400"/>
              <a:t>The system Matrix is:</a:t>
            </a:r>
            <a:endParaRPr/>
          </a:p>
        </p:txBody>
      </p:sp>
      <p:graphicFrame>
        <p:nvGraphicFramePr>
          <p:cNvPr id="893" name="Google Shape;893;p104"/>
          <p:cNvGraphicFramePr/>
          <p:nvPr/>
        </p:nvGraphicFramePr>
        <p:xfrm>
          <a:off x="0" y="1295400"/>
          <a:ext cx="3000000" cy="3000000"/>
        </p:xfrm>
        <a:graphic>
          <a:graphicData uri="http://schemas.openxmlformats.org/drawingml/2006/table">
            <a:tbl>
              <a:tblPr>
                <a:noFill/>
                <a:tableStyleId>{CFDAAC12-D953-40B2-8722-5E03D96C6237}</a:tableStyleId>
              </a:tblPr>
              <a:tblGrid>
                <a:gridCol w="1143000"/>
                <a:gridCol w="1143000"/>
                <a:gridCol w="1143000"/>
                <a:gridCol w="1143000"/>
                <a:gridCol w="1143000"/>
                <a:gridCol w="1143000"/>
                <a:gridCol w="1143000"/>
                <a:gridCol w="1143000"/>
              </a:tblGrid>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0x0</a:t>
                      </a:r>
                      <a:endParaRPr b="0" baseline="30000" i="0" sz="1800" u="none" cap="none" strike="noStrike">
                        <a:solidFill>
                          <a:srgbClr val="FF0000"/>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0x2</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0x3</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0x4</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0x5</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0x6</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0x7</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1x7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2x7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3x7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4x7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5x7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6x7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49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7x2</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a:t>
                      </a:r>
                      <a:r>
                        <a:rPr b="0" baseline="-25000" i="0" lang="en-US" sz="1800" u="none" cap="none" strike="noStrike">
                          <a:solidFill>
                            <a:schemeClr val="dk1"/>
                          </a:solidFill>
                          <a:latin typeface="Arial"/>
                          <a:ea typeface="Arial"/>
                          <a:cs typeface="Arial"/>
                          <a:sym typeface="Arial"/>
                        </a:rPr>
                        <a:t>8</a:t>
                      </a:r>
                      <a:r>
                        <a:rPr b="0" baseline="30000" i="0" lang="en-US" sz="1800" u="none" cap="none" strike="noStrike">
                          <a:solidFill>
                            <a:schemeClr val="dk1"/>
                          </a:solidFill>
                          <a:latin typeface="Arial"/>
                          <a:ea typeface="Arial"/>
                          <a:cs typeface="Arial"/>
                          <a:sym typeface="Arial"/>
                        </a:rPr>
                        <a:t>7x7</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0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000"/>
              <a:buFont typeface="Twentieth Century"/>
              <a:buNone/>
            </a:pPr>
            <a:r>
              <a:rPr lang="en-US" sz="4000"/>
              <a:t>THE CHARACTERISTIC MATRIX  OF 8-POINT DFT IS:</a:t>
            </a:r>
            <a:endParaRPr/>
          </a:p>
        </p:txBody>
      </p:sp>
      <p:pic>
        <p:nvPicPr>
          <p:cNvPr id="900" name="Google Shape;900;p105"/>
          <p:cNvPicPr preferRelativeResize="0"/>
          <p:nvPr/>
        </p:nvPicPr>
        <p:blipFill rotWithShape="1">
          <a:blip r:embed="rId3">
            <a:alphaModFix/>
          </a:blip>
          <a:srcRect b="0" l="0" r="0" t="0"/>
          <a:stretch/>
        </p:blipFill>
        <p:spPr>
          <a:xfrm>
            <a:off x="1995488" y="1676400"/>
            <a:ext cx="5381625" cy="449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6"/>
          <p:cNvSpPr txBox="1"/>
          <p:nvPr>
            <p:ph type="title"/>
          </p:nvPr>
        </p:nvSpPr>
        <p:spPr>
          <a:xfrm>
            <a:off x="457200" y="0"/>
            <a:ext cx="8686800" cy="1676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80000"/>
              </a:lnSpc>
              <a:spcBef>
                <a:spcPts val="0"/>
              </a:spcBef>
              <a:spcAft>
                <a:spcPts val="0"/>
              </a:spcAft>
              <a:buClr>
                <a:srgbClr val="660033"/>
              </a:buClr>
              <a:buSzPct val="100000"/>
              <a:buFont typeface="Twentieth Century"/>
              <a:buNone/>
            </a:pPr>
            <a:br>
              <a:rPr lang="en-US" sz="4000">
                <a:solidFill>
                  <a:srgbClr val="660033"/>
                </a:solidFill>
              </a:rPr>
            </a:br>
            <a:r>
              <a:rPr lang="en-US" sz="4000">
                <a:solidFill>
                  <a:srgbClr val="660033"/>
                </a:solidFill>
              </a:rPr>
              <a:t>DFT AND ITS INVERSE</a:t>
            </a:r>
            <a:br>
              <a:rPr lang="en-US" sz="4000"/>
            </a:br>
            <a:r>
              <a:rPr lang="en-US" sz="4000"/>
              <a:t> </a:t>
            </a:r>
            <a:r>
              <a:rPr lang="en-US" sz="2400">
                <a:solidFill>
                  <a:schemeClr val="dk1"/>
                </a:solidFill>
              </a:rPr>
              <a:t>CONVERSION IN SYSTEM MATRICES OF DFT AND IDFT OBTAINED BY REPLACING  BY J BY –J.</a:t>
            </a:r>
            <a:r>
              <a:rPr lang="en-US" sz="1800">
                <a:solidFill>
                  <a:srgbClr val="660033"/>
                </a:solidFill>
              </a:rPr>
              <a:t>.</a:t>
            </a:r>
            <a:br>
              <a:rPr lang="en-US" sz="3200">
                <a:solidFill>
                  <a:srgbClr val="660033"/>
                </a:solidFill>
              </a:rPr>
            </a:br>
            <a:endParaRPr sz="3200">
              <a:solidFill>
                <a:srgbClr val="660033"/>
              </a:solidFill>
            </a:endParaRPr>
          </a:p>
        </p:txBody>
      </p:sp>
      <p:pic>
        <p:nvPicPr>
          <p:cNvPr id="907" name="Google Shape;907;p106"/>
          <p:cNvPicPr preferRelativeResize="0"/>
          <p:nvPr>
            <p:ph idx="1" type="body"/>
          </p:nvPr>
        </p:nvPicPr>
        <p:blipFill rotWithShape="1">
          <a:blip r:embed="rId3">
            <a:alphaModFix/>
          </a:blip>
          <a:srcRect b="0" l="0" r="0" t="0"/>
          <a:stretch/>
        </p:blipFill>
        <p:spPr>
          <a:xfrm>
            <a:off x="4696758" y="1981200"/>
            <a:ext cx="4051251" cy="3429000"/>
          </a:xfrm>
          <a:prstGeom prst="rect">
            <a:avLst/>
          </a:prstGeom>
          <a:noFill/>
          <a:ln>
            <a:noFill/>
          </a:ln>
        </p:spPr>
      </p:pic>
      <p:pic>
        <p:nvPicPr>
          <p:cNvPr id="908" name="Google Shape;908;p106"/>
          <p:cNvPicPr preferRelativeResize="0"/>
          <p:nvPr/>
        </p:nvPicPr>
        <p:blipFill rotWithShape="1">
          <a:blip r:embed="rId4">
            <a:alphaModFix/>
          </a:blip>
          <a:srcRect b="0" l="0" r="0" t="0"/>
          <a:stretch/>
        </p:blipFill>
        <p:spPr>
          <a:xfrm>
            <a:off x="80963" y="1981200"/>
            <a:ext cx="4103687" cy="3429000"/>
          </a:xfrm>
          <a:prstGeom prst="rect">
            <a:avLst/>
          </a:prstGeom>
          <a:noFill/>
          <a:ln>
            <a:noFill/>
          </a:ln>
        </p:spPr>
      </p:pic>
      <p:sp>
        <p:nvSpPr>
          <p:cNvPr id="909" name="Google Shape;909;p106"/>
          <p:cNvSpPr txBox="1"/>
          <p:nvPr/>
        </p:nvSpPr>
        <p:spPr>
          <a:xfrm>
            <a:off x="822325" y="5903913"/>
            <a:ext cx="628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DFT</a:t>
            </a:r>
            <a:endParaRPr/>
          </a:p>
        </p:txBody>
      </p:sp>
      <p:sp>
        <p:nvSpPr>
          <p:cNvPr id="910" name="Google Shape;910;p106"/>
          <p:cNvSpPr txBox="1"/>
          <p:nvPr/>
        </p:nvSpPr>
        <p:spPr>
          <a:xfrm>
            <a:off x="5699125" y="5980113"/>
            <a:ext cx="692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IDFT</a:t>
            </a:r>
            <a:endParaRPr/>
          </a:p>
        </p:txBody>
      </p:sp>
      <p:cxnSp>
        <p:nvCxnSpPr>
          <p:cNvPr id="911" name="Google Shape;911;p106"/>
          <p:cNvCxnSpPr/>
          <p:nvPr/>
        </p:nvCxnSpPr>
        <p:spPr>
          <a:xfrm flipH="1" rot="10800000">
            <a:off x="4572000" y="4038600"/>
            <a:ext cx="304800" cy="1905000"/>
          </a:xfrm>
          <a:prstGeom prst="straightConnector1">
            <a:avLst/>
          </a:prstGeom>
          <a:noFill/>
          <a:ln cap="flat" cmpd="sng" w="28575">
            <a:solidFill>
              <a:srgbClr val="CC0000"/>
            </a:solidFill>
            <a:prstDash val="solid"/>
            <a:round/>
            <a:headEnd len="med" w="med" type="none"/>
            <a:tailEnd len="med" w="med" type="triangle"/>
          </a:ln>
        </p:spPr>
      </p:cxnSp>
      <p:sp>
        <p:nvSpPr>
          <p:cNvPr id="912" name="Google Shape;912;p106"/>
          <p:cNvSpPr txBox="1"/>
          <p:nvPr/>
        </p:nvSpPr>
        <p:spPr>
          <a:xfrm>
            <a:off x="3641725" y="5827713"/>
            <a:ext cx="1501775" cy="650875"/>
          </a:xfrm>
          <a:prstGeom prst="rect">
            <a:avLst/>
          </a:prstGeom>
          <a:solidFill>
            <a:srgbClr val="CCFFFF"/>
          </a:solidFill>
          <a:ln cap="flat" cmpd="sng" w="9525">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Effective </a:t>
            </a:r>
            <a:endParaRPr/>
          </a:p>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determinant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DFT OF IMAGE MATRIX (2D)</a:t>
            </a:r>
            <a:endParaRPr/>
          </a:p>
        </p:txBody>
      </p:sp>
      <p:pic>
        <p:nvPicPr>
          <p:cNvPr id="918" name="Google Shape;918;p107"/>
          <p:cNvPicPr preferRelativeResize="0"/>
          <p:nvPr>
            <p:ph idx="1" type="body"/>
          </p:nvPr>
        </p:nvPicPr>
        <p:blipFill rotWithShape="1">
          <a:blip r:embed="rId3">
            <a:alphaModFix/>
          </a:blip>
          <a:srcRect b="0" l="0" r="0" t="0"/>
          <a:stretch/>
        </p:blipFill>
        <p:spPr>
          <a:xfrm>
            <a:off x="415443" y="1772816"/>
            <a:ext cx="7200800" cy="1493691"/>
          </a:xfrm>
          <a:prstGeom prst="rect">
            <a:avLst/>
          </a:prstGeom>
          <a:noFill/>
          <a:ln>
            <a:noFill/>
          </a:ln>
        </p:spPr>
      </p:pic>
      <p:pic>
        <p:nvPicPr>
          <p:cNvPr id="919" name="Google Shape;919;p107"/>
          <p:cNvPicPr preferRelativeResize="0"/>
          <p:nvPr/>
        </p:nvPicPr>
        <p:blipFill rotWithShape="1">
          <a:blip r:embed="rId4">
            <a:alphaModFix/>
          </a:blip>
          <a:srcRect b="0" l="0" r="0" t="0"/>
          <a:stretch/>
        </p:blipFill>
        <p:spPr>
          <a:xfrm>
            <a:off x="395536" y="3212976"/>
            <a:ext cx="8465798" cy="34563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DFT OF IMAGE MATRIX (2D)</a:t>
            </a:r>
            <a:endParaRPr/>
          </a:p>
        </p:txBody>
      </p:sp>
      <p:pic>
        <p:nvPicPr>
          <p:cNvPr id="925" name="Google Shape;925;p108"/>
          <p:cNvPicPr preferRelativeResize="0"/>
          <p:nvPr>
            <p:ph idx="1" type="body"/>
          </p:nvPr>
        </p:nvPicPr>
        <p:blipFill rotWithShape="1">
          <a:blip r:embed="rId3">
            <a:alphaModFix/>
          </a:blip>
          <a:srcRect b="0" l="0" r="0" t="0"/>
          <a:stretch/>
        </p:blipFill>
        <p:spPr>
          <a:xfrm>
            <a:off x="395536" y="1556792"/>
            <a:ext cx="8568952" cy="2160240"/>
          </a:xfrm>
          <a:prstGeom prst="rect">
            <a:avLst/>
          </a:prstGeom>
          <a:noFill/>
          <a:ln>
            <a:noFill/>
          </a:ln>
        </p:spPr>
      </p:pic>
      <p:pic>
        <p:nvPicPr>
          <p:cNvPr id="926" name="Google Shape;926;p108"/>
          <p:cNvPicPr preferRelativeResize="0"/>
          <p:nvPr/>
        </p:nvPicPr>
        <p:blipFill rotWithShape="1">
          <a:blip r:embed="rId4">
            <a:alphaModFix/>
          </a:blip>
          <a:srcRect b="0" l="0" r="0" t="0"/>
          <a:stretch/>
        </p:blipFill>
        <p:spPr>
          <a:xfrm>
            <a:off x="467544" y="3933056"/>
            <a:ext cx="8280920" cy="23908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109"/>
          <p:cNvPicPr preferRelativeResize="0"/>
          <p:nvPr/>
        </p:nvPicPr>
        <p:blipFill rotWithShape="1">
          <a:blip r:embed="rId3">
            <a:alphaModFix/>
          </a:blip>
          <a:srcRect b="0" l="0" r="0" t="0"/>
          <a:stretch/>
        </p:blipFill>
        <p:spPr>
          <a:xfrm>
            <a:off x="323528" y="332656"/>
            <a:ext cx="8536861" cy="18722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110"/>
          <p:cNvPicPr preferRelativeResize="0"/>
          <p:nvPr/>
        </p:nvPicPr>
        <p:blipFill rotWithShape="1">
          <a:blip r:embed="rId3">
            <a:alphaModFix/>
          </a:blip>
          <a:srcRect b="0" l="0" r="0" t="0"/>
          <a:stretch/>
        </p:blipFill>
        <p:spPr>
          <a:xfrm>
            <a:off x="179512" y="10050"/>
            <a:ext cx="8630910" cy="680629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111"/>
          <p:cNvPicPr preferRelativeResize="0"/>
          <p:nvPr/>
        </p:nvPicPr>
        <p:blipFill rotWithShape="1">
          <a:blip r:embed="rId3">
            <a:alphaModFix/>
          </a:blip>
          <a:srcRect b="0" l="0" r="0" t="0"/>
          <a:stretch/>
        </p:blipFill>
        <p:spPr>
          <a:xfrm>
            <a:off x="1907704" y="1412776"/>
            <a:ext cx="5736127" cy="374441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FAST FOURIER TRANSFORM</a:t>
            </a:r>
            <a:endParaRPr/>
          </a:p>
        </p:txBody>
      </p:sp>
      <p:sp>
        <p:nvSpPr>
          <p:cNvPr id="947" name="Google Shape;947;p11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just">
              <a:lnSpc>
                <a:spcPct val="90000"/>
              </a:lnSpc>
              <a:spcBef>
                <a:spcPts val="0"/>
              </a:spcBef>
              <a:spcAft>
                <a:spcPts val="0"/>
              </a:spcAft>
              <a:buSzPts val="2000"/>
              <a:buChar char=" "/>
            </a:pPr>
            <a:r>
              <a:rPr lang="en-US"/>
              <a:t>FFT is method of computing DFT with reduced number of calculations.</a:t>
            </a:r>
            <a:endParaRPr/>
          </a:p>
          <a:p>
            <a:pPr indent="-127000" lvl="0" marL="91440" rtl="0" algn="just">
              <a:lnSpc>
                <a:spcPct val="90000"/>
              </a:lnSpc>
              <a:spcBef>
                <a:spcPts val="1400"/>
              </a:spcBef>
              <a:spcAft>
                <a:spcPts val="0"/>
              </a:spcAft>
              <a:buSzPts val="2000"/>
              <a:buChar char=" "/>
            </a:pPr>
            <a:r>
              <a:rPr lang="en-US"/>
              <a:t>Computational efficiency is achieved if we adopt a divide and conquer approach.</a:t>
            </a:r>
            <a:endParaRPr/>
          </a:p>
          <a:p>
            <a:pPr indent="-127000" lvl="0" marL="91440" rtl="0" algn="just">
              <a:lnSpc>
                <a:spcPct val="90000"/>
              </a:lnSpc>
              <a:spcBef>
                <a:spcPts val="1400"/>
              </a:spcBef>
              <a:spcAft>
                <a:spcPts val="0"/>
              </a:spcAft>
              <a:buSzPts val="2000"/>
              <a:buChar char=" "/>
            </a:pPr>
            <a:r>
              <a:rPr lang="en-US"/>
              <a:t>Approach is based on decomposition of N point DFT into successively smaller DFTs.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CLASSIFICATION OF IMAGE TRANSFORMS </a:t>
            </a:r>
            <a:endParaRPr/>
          </a:p>
        </p:txBody>
      </p:sp>
      <p:sp>
        <p:nvSpPr>
          <p:cNvPr id="612" name="Google Shape;612;p6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613" name="Google Shape;613;p68"/>
          <p:cNvPicPr preferRelativeResize="0"/>
          <p:nvPr/>
        </p:nvPicPr>
        <p:blipFill rotWithShape="1">
          <a:blip r:embed="rId3">
            <a:alphaModFix/>
          </a:blip>
          <a:srcRect b="0" l="0" r="0" t="0"/>
          <a:stretch/>
        </p:blipFill>
        <p:spPr>
          <a:xfrm>
            <a:off x="926973" y="1843514"/>
            <a:ext cx="7290054" cy="44106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400"/>
              <a:buFont typeface="Twentieth Century"/>
              <a:buNone/>
            </a:pPr>
            <a:r>
              <a:rPr lang="en-US" sz="5400"/>
              <a:t>FFT-DIVIDE &amp; CONQUER</a:t>
            </a:r>
            <a:endParaRPr/>
          </a:p>
        </p:txBody>
      </p:sp>
      <p:sp>
        <p:nvSpPr>
          <p:cNvPr id="953" name="Google Shape;953;p11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sp>
        <p:nvSpPr>
          <p:cNvPr id="954" name="Google Shape;954;p113"/>
          <p:cNvSpPr/>
          <p:nvPr/>
        </p:nvSpPr>
        <p:spPr>
          <a:xfrm>
            <a:off x="1582603" y="2292061"/>
            <a:ext cx="6324600" cy="3276600"/>
          </a:xfrm>
          <a:prstGeom prst="rect">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55" name="Google Shape;955;p113"/>
          <p:cNvSpPr/>
          <p:nvPr/>
        </p:nvSpPr>
        <p:spPr>
          <a:xfrm>
            <a:off x="1634991" y="3611274"/>
            <a:ext cx="3048000" cy="1905000"/>
          </a:xfrm>
          <a:prstGeom prst="rect">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56" name="Google Shape;956;p113"/>
          <p:cNvSpPr/>
          <p:nvPr/>
        </p:nvSpPr>
        <p:spPr>
          <a:xfrm>
            <a:off x="1674678" y="4790786"/>
            <a:ext cx="1600200" cy="685800"/>
          </a:xfrm>
          <a:prstGeom prst="rect">
            <a:avLst/>
          </a:prstGeom>
          <a:solidFill>
            <a:schemeClr val="lt1"/>
          </a:solidFill>
          <a:ln cap="flat" cmpd="sng" w="158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57" name="Google Shape;957;p113"/>
          <p:cNvSpPr txBox="1"/>
          <p:nvPr/>
        </p:nvSpPr>
        <p:spPr>
          <a:xfrm>
            <a:off x="3944803" y="2444461"/>
            <a:ext cx="1589088" cy="457200"/>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a:ea typeface="Times"/>
                <a:cs typeface="Times"/>
                <a:sym typeface="Times"/>
              </a:rPr>
              <a:t>Size 8 DFT</a:t>
            </a:r>
            <a:endParaRPr/>
          </a:p>
        </p:txBody>
      </p:sp>
      <p:cxnSp>
        <p:nvCxnSpPr>
          <p:cNvPr id="958" name="Google Shape;958;p113"/>
          <p:cNvCxnSpPr/>
          <p:nvPr/>
        </p:nvCxnSpPr>
        <p:spPr>
          <a:xfrm flipH="1">
            <a:off x="3716203" y="3054061"/>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cxnSp>
        <p:nvCxnSpPr>
          <p:cNvPr id="959" name="Google Shape;959;p113"/>
          <p:cNvCxnSpPr/>
          <p:nvPr/>
        </p:nvCxnSpPr>
        <p:spPr>
          <a:xfrm>
            <a:off x="5316403" y="3054061"/>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sp>
        <p:nvSpPr>
          <p:cNvPr id="960" name="Google Shape;960;p113"/>
          <p:cNvSpPr txBox="1"/>
          <p:nvPr/>
        </p:nvSpPr>
        <p:spPr>
          <a:xfrm>
            <a:off x="2649403" y="3816061"/>
            <a:ext cx="1355725" cy="396875"/>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a:ea typeface="Times"/>
                <a:cs typeface="Times"/>
                <a:sym typeface="Times"/>
              </a:rPr>
              <a:t>Size 4 DFT</a:t>
            </a:r>
            <a:endParaRPr/>
          </a:p>
        </p:txBody>
      </p:sp>
      <p:sp>
        <p:nvSpPr>
          <p:cNvPr id="961" name="Google Shape;961;p113"/>
          <p:cNvSpPr txBox="1"/>
          <p:nvPr/>
        </p:nvSpPr>
        <p:spPr>
          <a:xfrm>
            <a:off x="5545003" y="3816061"/>
            <a:ext cx="1355725" cy="396875"/>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a:ea typeface="Times"/>
                <a:cs typeface="Times"/>
                <a:sym typeface="Times"/>
              </a:rPr>
              <a:t>Size 4 DFT</a:t>
            </a:r>
            <a:endParaRPr/>
          </a:p>
        </p:txBody>
      </p:sp>
      <p:cxnSp>
        <p:nvCxnSpPr>
          <p:cNvPr id="962" name="Google Shape;962;p113"/>
          <p:cNvCxnSpPr/>
          <p:nvPr/>
        </p:nvCxnSpPr>
        <p:spPr>
          <a:xfrm flipH="1">
            <a:off x="2649403" y="4289136"/>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cxnSp>
        <p:nvCxnSpPr>
          <p:cNvPr id="963" name="Google Shape;963;p113"/>
          <p:cNvCxnSpPr/>
          <p:nvPr/>
        </p:nvCxnSpPr>
        <p:spPr>
          <a:xfrm>
            <a:off x="3640003" y="4289136"/>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cxnSp>
        <p:nvCxnSpPr>
          <p:cNvPr id="964" name="Google Shape;964;p113"/>
          <p:cNvCxnSpPr/>
          <p:nvPr/>
        </p:nvCxnSpPr>
        <p:spPr>
          <a:xfrm flipH="1">
            <a:off x="5468803" y="4289136"/>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cxnSp>
        <p:nvCxnSpPr>
          <p:cNvPr id="965" name="Google Shape;965;p113"/>
          <p:cNvCxnSpPr/>
          <p:nvPr/>
        </p:nvCxnSpPr>
        <p:spPr>
          <a:xfrm>
            <a:off x="6459403" y="4289136"/>
            <a:ext cx="457200" cy="685800"/>
          </a:xfrm>
          <a:prstGeom prst="straightConnector1">
            <a:avLst/>
          </a:prstGeom>
          <a:solidFill>
            <a:schemeClr val="lt1"/>
          </a:solidFill>
          <a:ln cap="flat" cmpd="sng" w="15875">
            <a:solidFill>
              <a:schemeClr val="accent2"/>
            </a:solidFill>
            <a:prstDash val="solid"/>
            <a:round/>
            <a:headEnd len="med" w="med" type="none"/>
            <a:tailEnd len="med" w="med" type="none"/>
          </a:ln>
        </p:spPr>
      </p:cxnSp>
      <p:sp>
        <p:nvSpPr>
          <p:cNvPr id="966" name="Google Shape;966;p113"/>
          <p:cNvSpPr txBox="1"/>
          <p:nvPr/>
        </p:nvSpPr>
        <p:spPr>
          <a:xfrm>
            <a:off x="1887403" y="4989224"/>
            <a:ext cx="1238250" cy="36671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Size 2 DFT</a:t>
            </a:r>
            <a:endParaRPr/>
          </a:p>
        </p:txBody>
      </p:sp>
      <p:sp>
        <p:nvSpPr>
          <p:cNvPr id="967" name="Google Shape;967;p113"/>
          <p:cNvSpPr txBox="1"/>
          <p:nvPr/>
        </p:nvSpPr>
        <p:spPr>
          <a:xfrm>
            <a:off x="3474903" y="4989224"/>
            <a:ext cx="1238250" cy="36671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Size 2 DFT</a:t>
            </a:r>
            <a:endParaRPr/>
          </a:p>
        </p:txBody>
      </p:sp>
      <p:sp>
        <p:nvSpPr>
          <p:cNvPr id="968" name="Google Shape;968;p113"/>
          <p:cNvSpPr txBox="1"/>
          <p:nvPr/>
        </p:nvSpPr>
        <p:spPr>
          <a:xfrm>
            <a:off x="4935403" y="4989224"/>
            <a:ext cx="1238250" cy="36671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Size 2 DFT</a:t>
            </a:r>
            <a:endParaRPr/>
          </a:p>
        </p:txBody>
      </p:sp>
      <p:sp>
        <p:nvSpPr>
          <p:cNvPr id="969" name="Google Shape;969;p113"/>
          <p:cNvSpPr txBox="1"/>
          <p:nvPr/>
        </p:nvSpPr>
        <p:spPr>
          <a:xfrm>
            <a:off x="6395903" y="4989224"/>
            <a:ext cx="1238250" cy="36671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Size 2 DFT</a:t>
            </a:r>
            <a:endParaRPr/>
          </a:p>
        </p:txBody>
      </p:sp>
      <p:sp>
        <p:nvSpPr>
          <p:cNvPr id="970" name="Google Shape;970;p113"/>
          <p:cNvSpPr txBox="1"/>
          <p:nvPr/>
        </p:nvSpPr>
        <p:spPr>
          <a:xfrm>
            <a:off x="4021003" y="3144549"/>
            <a:ext cx="1506538" cy="36671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accent2"/>
                </a:solidFill>
                <a:latin typeface="Times"/>
                <a:ea typeface="Times"/>
                <a:cs typeface="Times"/>
                <a:sym typeface="Times"/>
              </a:rPr>
              <a:t>p</a:t>
            </a:r>
            <a:r>
              <a:rPr lang="en-US" sz="1800">
                <a:solidFill>
                  <a:schemeClr val="dk1"/>
                </a:solidFill>
                <a:latin typeface="Times"/>
                <a:ea typeface="Times"/>
                <a:cs typeface="Times"/>
                <a:sym typeface="Times"/>
              </a:rPr>
              <a:t> = 2 (</a:t>
            </a:r>
            <a:r>
              <a:rPr lang="en-US" sz="1800">
                <a:solidFill>
                  <a:srgbClr val="FF0000"/>
                </a:solidFill>
                <a:latin typeface="Times"/>
                <a:ea typeface="Times"/>
                <a:cs typeface="Times"/>
                <a:sym typeface="Times"/>
              </a:rPr>
              <a:t>radix 2</a:t>
            </a:r>
            <a:r>
              <a:rPr lang="en-US" sz="1800">
                <a:solidFill>
                  <a:schemeClr val="dk1"/>
                </a:solidFill>
                <a:latin typeface="Times"/>
                <a:ea typeface="Times"/>
                <a:cs typeface="Times"/>
                <a:sym typeface="Times"/>
              </a:rPr>
              <a:t>)</a:t>
            </a:r>
            <a:endParaRPr i="1" sz="1800">
              <a:solidFill>
                <a:schemeClr val="dk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RADIX-2 FFT</a:t>
            </a:r>
            <a:endParaRPr/>
          </a:p>
        </p:txBody>
      </p:sp>
      <p:sp>
        <p:nvSpPr>
          <p:cNvPr id="976" name="Google Shape;976;p11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Radix-x:  here ‘x’ represents number of samples in each group made at the first stage. They are generally equal.</a:t>
            </a:r>
            <a:endParaRPr/>
          </a:p>
          <a:p>
            <a:pPr indent="0" lvl="0" marL="91440" rtl="0" algn="l">
              <a:lnSpc>
                <a:spcPct val="90000"/>
              </a:lnSpc>
              <a:spcBef>
                <a:spcPts val="1400"/>
              </a:spcBef>
              <a:spcAft>
                <a:spcPts val="0"/>
              </a:spcAft>
              <a:buSzPts val="2000"/>
              <a:buNone/>
            </a:pPr>
            <a:r>
              <a:t/>
            </a:r>
            <a:endParaRPr/>
          </a:p>
          <a:p>
            <a:pPr indent="-127000" lvl="0" marL="91440" rtl="0" algn="l">
              <a:lnSpc>
                <a:spcPct val="90000"/>
              </a:lnSpc>
              <a:spcBef>
                <a:spcPts val="1400"/>
              </a:spcBef>
              <a:spcAft>
                <a:spcPts val="0"/>
              </a:spcAft>
              <a:buSzPts val="2000"/>
              <a:buChar char=" "/>
            </a:pPr>
            <a:r>
              <a:rPr lang="en-US"/>
              <a:t>N=2^m</a:t>
            </a:r>
            <a:endParaRPr/>
          </a:p>
          <a:p>
            <a:pPr indent="-127000" lvl="0" marL="91440" rtl="0" algn="l">
              <a:lnSpc>
                <a:spcPct val="90000"/>
              </a:lnSpc>
              <a:spcBef>
                <a:spcPts val="1400"/>
              </a:spcBef>
              <a:spcAft>
                <a:spcPts val="0"/>
              </a:spcAft>
              <a:buSzPts val="2000"/>
              <a:buChar char=" "/>
            </a:pPr>
            <a:r>
              <a:rPr lang="en-US"/>
              <a:t>m is number of stages</a:t>
            </a:r>
            <a:endParaRPr/>
          </a:p>
          <a:p>
            <a:pPr indent="-127000" lvl="0" marL="91440" rtl="0" algn="l">
              <a:lnSpc>
                <a:spcPct val="90000"/>
              </a:lnSpc>
              <a:spcBef>
                <a:spcPts val="1400"/>
              </a:spcBef>
              <a:spcAft>
                <a:spcPts val="0"/>
              </a:spcAft>
              <a:buSzPts val="2000"/>
              <a:buChar char=" "/>
            </a:pPr>
            <a:r>
              <a:rPr lang="en-US"/>
              <a:t>N point sequence is decimated into 2 point sequences, further from the results of 2 point DFTs, the 4 point DFTs can be computed and so on.</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RADIX -2</a:t>
            </a:r>
            <a:endParaRPr/>
          </a:p>
        </p:txBody>
      </p:sp>
      <p:sp>
        <p:nvSpPr>
          <p:cNvPr id="982" name="Google Shape;982;p11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228600" lvl="0" marL="228600" rtl="0" algn="l">
              <a:lnSpc>
                <a:spcPct val="90000"/>
              </a:lnSpc>
              <a:spcBef>
                <a:spcPts val="0"/>
              </a:spcBef>
              <a:spcAft>
                <a:spcPts val="0"/>
              </a:spcAft>
              <a:buSzPts val="2000"/>
              <a:buChar char=" "/>
            </a:pPr>
            <a:r>
              <a:rPr lang="en-US"/>
              <a:t>Radix-2 is the first FFT algorithm. It was proposed by Cooley and Tukey in 1965.</a:t>
            </a:r>
            <a:endParaRPr/>
          </a:p>
          <a:p>
            <a:pPr indent="-228600" lvl="0" marL="228600" rtl="0" algn="l">
              <a:lnSpc>
                <a:spcPct val="90000"/>
              </a:lnSpc>
              <a:spcBef>
                <a:spcPts val="1400"/>
              </a:spcBef>
              <a:spcAft>
                <a:spcPts val="0"/>
              </a:spcAft>
              <a:buSzPts val="2000"/>
              <a:buChar char=" "/>
            </a:pPr>
            <a:r>
              <a:rPr lang="en-US"/>
              <a:t>The algorithms appear either in </a:t>
            </a:r>
            <a:endParaRPr/>
          </a:p>
          <a:p>
            <a:pPr indent="-228600" lvl="0" marL="228600" rtl="0" algn="l">
              <a:lnSpc>
                <a:spcPct val="90000"/>
              </a:lnSpc>
              <a:spcBef>
                <a:spcPts val="1400"/>
              </a:spcBef>
              <a:spcAft>
                <a:spcPts val="0"/>
              </a:spcAft>
              <a:buSzPts val="2000"/>
              <a:buNone/>
            </a:pPr>
            <a:r>
              <a:rPr lang="en-US"/>
              <a:t>		(a) </a:t>
            </a:r>
            <a:r>
              <a:rPr b="1" lang="en-US"/>
              <a:t>D</a:t>
            </a:r>
            <a:r>
              <a:rPr lang="en-US"/>
              <a:t>ecimation </a:t>
            </a:r>
            <a:r>
              <a:rPr b="1" lang="en-US"/>
              <a:t>I</a:t>
            </a:r>
            <a:r>
              <a:rPr lang="en-US"/>
              <a:t>n </a:t>
            </a:r>
            <a:r>
              <a:rPr b="1" lang="en-US"/>
              <a:t>T</a:t>
            </a:r>
            <a:r>
              <a:rPr lang="en-US"/>
              <a:t>ime (DIT),     </a:t>
            </a:r>
            <a:endParaRPr/>
          </a:p>
          <a:p>
            <a:pPr indent="-228600" lvl="0" marL="228600" rtl="0" algn="l">
              <a:lnSpc>
                <a:spcPct val="90000"/>
              </a:lnSpc>
              <a:spcBef>
                <a:spcPts val="1400"/>
              </a:spcBef>
              <a:spcAft>
                <a:spcPts val="0"/>
              </a:spcAft>
              <a:buSzPts val="2000"/>
              <a:buNone/>
            </a:pPr>
            <a:r>
              <a:rPr lang="en-US"/>
              <a:t>		(b) </a:t>
            </a:r>
            <a:r>
              <a:rPr b="1" lang="en-US"/>
              <a:t>D</a:t>
            </a:r>
            <a:r>
              <a:rPr lang="en-US"/>
              <a:t>ecimation </a:t>
            </a:r>
            <a:r>
              <a:rPr b="1" lang="en-US"/>
              <a:t>I</a:t>
            </a:r>
            <a:r>
              <a:rPr lang="en-US"/>
              <a:t>n </a:t>
            </a:r>
            <a:r>
              <a:rPr b="1" lang="en-US"/>
              <a:t>F</a:t>
            </a:r>
            <a:r>
              <a:rPr lang="en-US"/>
              <a:t>requency (DIF).</a:t>
            </a:r>
            <a:endParaRPr/>
          </a:p>
          <a:p>
            <a:pPr indent="-228600" lvl="0" marL="228600" rtl="0" algn="l">
              <a:lnSpc>
                <a:spcPct val="90000"/>
              </a:lnSpc>
              <a:spcBef>
                <a:spcPts val="1400"/>
              </a:spcBef>
              <a:spcAft>
                <a:spcPts val="0"/>
              </a:spcAft>
              <a:buSzPts val="2000"/>
              <a:buChar char=" "/>
            </a:pPr>
            <a:r>
              <a:rPr lang="en-US"/>
              <a:t>DIT and DIF, both yield same complexity and results. They are complementary.</a:t>
            </a:r>
            <a:endParaRPr/>
          </a:p>
          <a:p>
            <a:pPr indent="-228600" lvl="0" marL="228600" rtl="0" algn="l">
              <a:lnSpc>
                <a:spcPct val="90000"/>
              </a:lnSpc>
              <a:spcBef>
                <a:spcPts val="1400"/>
              </a:spcBef>
              <a:spcAft>
                <a:spcPts val="0"/>
              </a:spcAft>
              <a:buSzPts val="2000"/>
              <a:buChar char=" "/>
            </a:pPr>
            <a:r>
              <a:rPr lang="en-US"/>
              <a:t>We shall stress on 8 to radix 2 DIT FFT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NO. OF CALCULATIONS IN DFT</a:t>
            </a:r>
            <a:endParaRPr/>
          </a:p>
        </p:txBody>
      </p:sp>
      <p:sp>
        <p:nvSpPr>
          <p:cNvPr id="988" name="Google Shape;988;p116"/>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989" name="Google Shape;989;p116"/>
          <p:cNvPicPr preferRelativeResize="0"/>
          <p:nvPr/>
        </p:nvPicPr>
        <p:blipFill rotWithShape="1">
          <a:blip r:embed="rId3">
            <a:alphaModFix/>
          </a:blip>
          <a:srcRect b="0" l="0" r="0" t="0"/>
          <a:stretch/>
        </p:blipFill>
        <p:spPr>
          <a:xfrm>
            <a:off x="251519" y="188640"/>
            <a:ext cx="8434895" cy="3744416"/>
          </a:xfrm>
          <a:prstGeom prst="rect">
            <a:avLst/>
          </a:prstGeom>
          <a:noFill/>
          <a:ln>
            <a:noFill/>
          </a:ln>
        </p:spPr>
      </p:pic>
      <p:pic>
        <p:nvPicPr>
          <p:cNvPr id="990" name="Google Shape;990;p116"/>
          <p:cNvPicPr preferRelativeResize="0"/>
          <p:nvPr/>
        </p:nvPicPr>
        <p:blipFill rotWithShape="1">
          <a:blip r:embed="rId4">
            <a:alphaModFix/>
          </a:blip>
          <a:srcRect b="0" l="0" r="0" t="0"/>
          <a:stretch/>
        </p:blipFill>
        <p:spPr>
          <a:xfrm>
            <a:off x="251518" y="3933055"/>
            <a:ext cx="7776865" cy="287385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1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pic>
        <p:nvPicPr>
          <p:cNvPr id="996" name="Google Shape;996;p117"/>
          <p:cNvPicPr preferRelativeResize="0"/>
          <p:nvPr/>
        </p:nvPicPr>
        <p:blipFill rotWithShape="1">
          <a:blip r:embed="rId3">
            <a:alphaModFix/>
          </a:blip>
          <a:srcRect b="0" l="0" r="0" t="0"/>
          <a:stretch/>
        </p:blipFill>
        <p:spPr>
          <a:xfrm>
            <a:off x="270661" y="140617"/>
            <a:ext cx="8602677" cy="5544616"/>
          </a:xfrm>
          <a:prstGeom prst="rect">
            <a:avLst/>
          </a:prstGeom>
          <a:noFill/>
          <a:ln>
            <a:noFill/>
          </a:ln>
        </p:spPr>
      </p:pic>
      <p:grpSp>
        <p:nvGrpSpPr>
          <p:cNvPr id="997" name="Google Shape;997;p117"/>
          <p:cNvGrpSpPr/>
          <p:nvPr/>
        </p:nvGrpSpPr>
        <p:grpSpPr>
          <a:xfrm>
            <a:off x="5370654" y="968710"/>
            <a:ext cx="3757362" cy="1942581"/>
            <a:chOff x="152915" y="0"/>
            <a:chExt cx="3757362" cy="1942581"/>
          </a:xfrm>
        </p:grpSpPr>
        <p:sp>
          <p:nvSpPr>
            <p:cNvPr id="998" name="Google Shape;998;p117"/>
            <p:cNvSpPr/>
            <p:nvPr/>
          </p:nvSpPr>
          <p:spPr>
            <a:xfrm>
              <a:off x="1648192" y="0"/>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7"/>
            <p:cNvSpPr txBox="1"/>
            <p:nvPr/>
          </p:nvSpPr>
          <p:spPr>
            <a:xfrm>
              <a:off x="1663165" y="14973"/>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8DFT</a:t>
              </a:r>
              <a:endParaRPr sz="1600">
                <a:solidFill>
                  <a:schemeClr val="lt1"/>
                </a:solidFill>
                <a:latin typeface="Twentieth Century"/>
                <a:ea typeface="Twentieth Century"/>
                <a:cs typeface="Twentieth Century"/>
                <a:sym typeface="Twentieth Century"/>
              </a:endParaRPr>
            </a:p>
          </p:txBody>
        </p:sp>
        <p:sp>
          <p:nvSpPr>
            <p:cNvPr id="1000" name="Google Shape;1000;p117"/>
            <p:cNvSpPr/>
            <p:nvPr/>
          </p:nvSpPr>
          <p:spPr>
            <a:xfrm>
              <a:off x="1034745" y="511205"/>
              <a:ext cx="996851" cy="204482"/>
            </a:xfrm>
            <a:custGeom>
              <a:rect b="b" l="l" r="r" t="t"/>
              <a:pathLst>
                <a:path extrusionOk="0" h="120000" w="120000">
                  <a:moveTo>
                    <a:pt x="120000" y="0"/>
                  </a:moveTo>
                  <a:lnTo>
                    <a:pt x="120000" y="60000"/>
                  </a:lnTo>
                  <a:lnTo>
                    <a:pt x="0" y="60000"/>
                  </a:lnTo>
                  <a:lnTo>
                    <a:pt x="0" y="120000"/>
                  </a:lnTo>
                </a:path>
              </a:pathLst>
            </a:custGeom>
            <a:noFill/>
            <a:ln cap="flat" cmpd="sng" w="15875">
              <a:solidFill>
                <a:srgbClr val="1488B3"/>
              </a:solidFill>
              <a:prstDash val="solid"/>
              <a:round/>
              <a:headEnd len="sm" w="sm" type="none"/>
              <a:tailEnd len="sm" w="sm" type="none"/>
            </a:ln>
          </p:spPr>
        </p:sp>
        <p:sp>
          <p:nvSpPr>
            <p:cNvPr id="1001" name="Google Shape;1001;p117"/>
            <p:cNvSpPr/>
            <p:nvPr/>
          </p:nvSpPr>
          <p:spPr>
            <a:xfrm>
              <a:off x="651340" y="715688"/>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7"/>
            <p:cNvSpPr txBox="1"/>
            <p:nvPr/>
          </p:nvSpPr>
          <p:spPr>
            <a:xfrm>
              <a:off x="666313" y="730661"/>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4 DFT</a:t>
              </a:r>
              <a:endParaRPr sz="1600">
                <a:solidFill>
                  <a:schemeClr val="lt1"/>
                </a:solidFill>
                <a:latin typeface="Twentieth Century"/>
                <a:ea typeface="Twentieth Century"/>
                <a:cs typeface="Twentieth Century"/>
                <a:sym typeface="Twentieth Century"/>
              </a:endParaRPr>
            </a:p>
          </p:txBody>
        </p:sp>
        <p:sp>
          <p:nvSpPr>
            <p:cNvPr id="1003" name="Google Shape;1003;p117"/>
            <p:cNvSpPr/>
            <p:nvPr/>
          </p:nvSpPr>
          <p:spPr>
            <a:xfrm>
              <a:off x="536319" y="1226893"/>
              <a:ext cx="498425" cy="204482"/>
            </a:xfrm>
            <a:custGeom>
              <a:rect b="b" l="l" r="r" t="t"/>
              <a:pathLst>
                <a:path extrusionOk="0" h="120000" w="120000">
                  <a:moveTo>
                    <a:pt x="120000" y="0"/>
                  </a:moveTo>
                  <a:lnTo>
                    <a:pt x="120000" y="60000"/>
                  </a:lnTo>
                  <a:lnTo>
                    <a:pt x="0" y="60000"/>
                  </a:lnTo>
                  <a:lnTo>
                    <a:pt x="0" y="120000"/>
                  </a:lnTo>
                </a:path>
              </a:pathLst>
            </a:custGeom>
            <a:noFill/>
            <a:ln cap="flat" cmpd="sng" w="15875">
              <a:solidFill>
                <a:srgbClr val="169BCE"/>
              </a:solidFill>
              <a:prstDash val="solid"/>
              <a:round/>
              <a:headEnd len="sm" w="sm" type="none"/>
              <a:tailEnd len="sm" w="sm" type="none"/>
            </a:ln>
          </p:spPr>
        </p:sp>
        <p:sp>
          <p:nvSpPr>
            <p:cNvPr id="1004" name="Google Shape;1004;p117"/>
            <p:cNvSpPr/>
            <p:nvPr/>
          </p:nvSpPr>
          <p:spPr>
            <a:xfrm>
              <a:off x="152915" y="1431376"/>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7"/>
            <p:cNvSpPr txBox="1"/>
            <p:nvPr/>
          </p:nvSpPr>
          <p:spPr>
            <a:xfrm>
              <a:off x="167888" y="1446349"/>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2 DFT</a:t>
              </a:r>
              <a:endParaRPr sz="1600">
                <a:solidFill>
                  <a:schemeClr val="lt1"/>
                </a:solidFill>
                <a:latin typeface="Twentieth Century"/>
                <a:ea typeface="Twentieth Century"/>
                <a:cs typeface="Twentieth Century"/>
                <a:sym typeface="Twentieth Century"/>
              </a:endParaRPr>
            </a:p>
          </p:txBody>
        </p:sp>
        <p:sp>
          <p:nvSpPr>
            <p:cNvPr id="1006" name="Google Shape;1006;p117"/>
            <p:cNvSpPr/>
            <p:nvPr/>
          </p:nvSpPr>
          <p:spPr>
            <a:xfrm>
              <a:off x="1034745" y="1226893"/>
              <a:ext cx="498425" cy="204482"/>
            </a:xfrm>
            <a:custGeom>
              <a:rect b="b" l="l" r="r" t="t"/>
              <a:pathLst>
                <a:path extrusionOk="0" h="120000" w="120000">
                  <a:moveTo>
                    <a:pt x="0" y="0"/>
                  </a:moveTo>
                  <a:lnTo>
                    <a:pt x="0" y="60000"/>
                  </a:lnTo>
                  <a:lnTo>
                    <a:pt x="120000" y="60000"/>
                  </a:lnTo>
                  <a:lnTo>
                    <a:pt x="120000" y="120000"/>
                  </a:lnTo>
                </a:path>
              </a:pathLst>
            </a:custGeom>
            <a:noFill/>
            <a:ln cap="flat" cmpd="sng" w="15875">
              <a:solidFill>
                <a:srgbClr val="169BCE"/>
              </a:solidFill>
              <a:prstDash val="solid"/>
              <a:round/>
              <a:headEnd len="sm" w="sm" type="none"/>
              <a:tailEnd len="sm" w="sm" type="none"/>
            </a:ln>
          </p:spPr>
        </p:sp>
        <p:sp>
          <p:nvSpPr>
            <p:cNvPr id="1007" name="Google Shape;1007;p117"/>
            <p:cNvSpPr/>
            <p:nvPr/>
          </p:nvSpPr>
          <p:spPr>
            <a:xfrm>
              <a:off x="1149766" y="1431376"/>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7"/>
            <p:cNvSpPr txBox="1"/>
            <p:nvPr/>
          </p:nvSpPr>
          <p:spPr>
            <a:xfrm>
              <a:off x="1164739" y="1446349"/>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2 DFT</a:t>
              </a:r>
              <a:endParaRPr sz="1600">
                <a:solidFill>
                  <a:schemeClr val="lt1"/>
                </a:solidFill>
                <a:latin typeface="Twentieth Century"/>
                <a:ea typeface="Twentieth Century"/>
                <a:cs typeface="Twentieth Century"/>
                <a:sym typeface="Twentieth Century"/>
              </a:endParaRPr>
            </a:p>
          </p:txBody>
        </p:sp>
        <p:sp>
          <p:nvSpPr>
            <p:cNvPr id="1009" name="Google Shape;1009;p117"/>
            <p:cNvSpPr/>
            <p:nvPr/>
          </p:nvSpPr>
          <p:spPr>
            <a:xfrm>
              <a:off x="2031596" y="511205"/>
              <a:ext cx="996851" cy="204482"/>
            </a:xfrm>
            <a:custGeom>
              <a:rect b="b" l="l" r="r" t="t"/>
              <a:pathLst>
                <a:path extrusionOk="0" h="120000" w="120000">
                  <a:moveTo>
                    <a:pt x="0" y="0"/>
                  </a:moveTo>
                  <a:lnTo>
                    <a:pt x="0" y="60000"/>
                  </a:lnTo>
                  <a:lnTo>
                    <a:pt x="120000" y="60000"/>
                  </a:lnTo>
                  <a:lnTo>
                    <a:pt x="120000" y="120000"/>
                  </a:lnTo>
                </a:path>
              </a:pathLst>
            </a:custGeom>
            <a:noFill/>
            <a:ln cap="flat" cmpd="sng" w="15875">
              <a:solidFill>
                <a:srgbClr val="1488B3"/>
              </a:solidFill>
              <a:prstDash val="solid"/>
              <a:round/>
              <a:headEnd len="sm" w="sm" type="none"/>
              <a:tailEnd len="sm" w="sm" type="none"/>
            </a:ln>
          </p:spPr>
        </p:sp>
        <p:sp>
          <p:nvSpPr>
            <p:cNvPr id="1010" name="Google Shape;1010;p117"/>
            <p:cNvSpPr/>
            <p:nvPr/>
          </p:nvSpPr>
          <p:spPr>
            <a:xfrm>
              <a:off x="2645043" y="715688"/>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7"/>
            <p:cNvSpPr txBox="1"/>
            <p:nvPr/>
          </p:nvSpPr>
          <p:spPr>
            <a:xfrm>
              <a:off x="2660016" y="730661"/>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4 DFT</a:t>
              </a:r>
              <a:endParaRPr sz="1600">
                <a:solidFill>
                  <a:schemeClr val="lt1"/>
                </a:solidFill>
                <a:latin typeface="Twentieth Century"/>
                <a:ea typeface="Twentieth Century"/>
                <a:cs typeface="Twentieth Century"/>
                <a:sym typeface="Twentieth Century"/>
              </a:endParaRPr>
            </a:p>
          </p:txBody>
        </p:sp>
        <p:sp>
          <p:nvSpPr>
            <p:cNvPr id="1012" name="Google Shape;1012;p117"/>
            <p:cNvSpPr/>
            <p:nvPr/>
          </p:nvSpPr>
          <p:spPr>
            <a:xfrm>
              <a:off x="2530022" y="1226893"/>
              <a:ext cx="498425" cy="204482"/>
            </a:xfrm>
            <a:custGeom>
              <a:rect b="b" l="l" r="r" t="t"/>
              <a:pathLst>
                <a:path extrusionOk="0" h="120000" w="120000">
                  <a:moveTo>
                    <a:pt x="120000" y="0"/>
                  </a:moveTo>
                  <a:lnTo>
                    <a:pt x="120000" y="60000"/>
                  </a:lnTo>
                  <a:lnTo>
                    <a:pt x="0" y="60000"/>
                  </a:lnTo>
                  <a:lnTo>
                    <a:pt x="0" y="120000"/>
                  </a:lnTo>
                </a:path>
              </a:pathLst>
            </a:custGeom>
            <a:noFill/>
            <a:ln cap="flat" cmpd="sng" w="15875">
              <a:solidFill>
                <a:srgbClr val="169BCE"/>
              </a:solidFill>
              <a:prstDash val="solid"/>
              <a:round/>
              <a:headEnd len="sm" w="sm" type="none"/>
              <a:tailEnd len="sm" w="sm" type="none"/>
            </a:ln>
          </p:spPr>
        </p:sp>
        <p:sp>
          <p:nvSpPr>
            <p:cNvPr id="1013" name="Google Shape;1013;p117"/>
            <p:cNvSpPr/>
            <p:nvPr/>
          </p:nvSpPr>
          <p:spPr>
            <a:xfrm>
              <a:off x="2146617" y="1431376"/>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7"/>
            <p:cNvSpPr txBox="1"/>
            <p:nvPr/>
          </p:nvSpPr>
          <p:spPr>
            <a:xfrm>
              <a:off x="2161590" y="1446349"/>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2 DFT</a:t>
              </a:r>
              <a:endParaRPr sz="1600">
                <a:solidFill>
                  <a:schemeClr val="lt1"/>
                </a:solidFill>
                <a:latin typeface="Twentieth Century"/>
                <a:ea typeface="Twentieth Century"/>
                <a:cs typeface="Twentieth Century"/>
                <a:sym typeface="Twentieth Century"/>
              </a:endParaRPr>
            </a:p>
          </p:txBody>
        </p:sp>
        <p:sp>
          <p:nvSpPr>
            <p:cNvPr id="1015" name="Google Shape;1015;p117"/>
            <p:cNvSpPr/>
            <p:nvPr/>
          </p:nvSpPr>
          <p:spPr>
            <a:xfrm>
              <a:off x="3028447" y="1226893"/>
              <a:ext cx="498425" cy="204482"/>
            </a:xfrm>
            <a:custGeom>
              <a:rect b="b" l="l" r="r" t="t"/>
              <a:pathLst>
                <a:path extrusionOk="0" h="120000" w="120000">
                  <a:moveTo>
                    <a:pt x="0" y="0"/>
                  </a:moveTo>
                  <a:lnTo>
                    <a:pt x="0" y="60000"/>
                  </a:lnTo>
                  <a:lnTo>
                    <a:pt x="120000" y="60000"/>
                  </a:lnTo>
                  <a:lnTo>
                    <a:pt x="120000" y="120000"/>
                  </a:lnTo>
                </a:path>
              </a:pathLst>
            </a:custGeom>
            <a:noFill/>
            <a:ln cap="flat" cmpd="sng" w="15875">
              <a:solidFill>
                <a:srgbClr val="169BCE"/>
              </a:solidFill>
              <a:prstDash val="solid"/>
              <a:round/>
              <a:headEnd len="sm" w="sm" type="none"/>
              <a:tailEnd len="sm" w="sm" type="none"/>
            </a:ln>
          </p:spPr>
        </p:sp>
        <p:sp>
          <p:nvSpPr>
            <p:cNvPr id="1016" name="Google Shape;1016;p117"/>
            <p:cNvSpPr/>
            <p:nvPr/>
          </p:nvSpPr>
          <p:spPr>
            <a:xfrm>
              <a:off x="3143469" y="1431376"/>
              <a:ext cx="766808" cy="511205"/>
            </a:xfrm>
            <a:prstGeom prst="roundRect">
              <a:avLst>
                <a:gd fmla="val 10000" name="adj"/>
              </a:avLst>
            </a:prstGeom>
            <a:solidFill>
              <a:srgbClr val="19ACE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7"/>
            <p:cNvSpPr txBox="1"/>
            <p:nvPr/>
          </p:nvSpPr>
          <p:spPr>
            <a:xfrm>
              <a:off x="3158442" y="1446349"/>
              <a:ext cx="736862" cy="481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wentieth Century"/>
                <a:buNone/>
              </a:pPr>
              <a:r>
                <a:rPr lang="en-US" sz="1600">
                  <a:solidFill>
                    <a:schemeClr val="lt1"/>
                  </a:solidFill>
                  <a:latin typeface="Twentieth Century"/>
                  <a:ea typeface="Twentieth Century"/>
                  <a:cs typeface="Twentieth Century"/>
                  <a:sym typeface="Twentieth Century"/>
                </a:rPr>
                <a:t>Size 2 DFT</a:t>
              </a:r>
              <a:endParaRPr sz="16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023" name="Google Shape;1023;p118"/>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id="1024" name="Google Shape;1024;p118"/>
          <p:cNvPicPr preferRelativeResize="0"/>
          <p:nvPr/>
        </p:nvPicPr>
        <p:blipFill rotWithShape="1">
          <a:blip r:embed="rId3">
            <a:alphaModFix/>
          </a:blip>
          <a:srcRect b="0" l="0" r="0" t="0"/>
          <a:stretch/>
        </p:blipFill>
        <p:spPr>
          <a:xfrm>
            <a:off x="395536" y="404664"/>
            <a:ext cx="8600712" cy="532859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DIT- FFT FLOWGRAPHS</a:t>
            </a:r>
            <a:endParaRPr/>
          </a:p>
        </p:txBody>
      </p:sp>
      <p:sp>
        <p:nvSpPr>
          <p:cNvPr id="1030" name="Google Shape;1030;p11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The </a:t>
            </a:r>
            <a:r>
              <a:rPr b="1" lang="en-US"/>
              <a:t>Radix-2 Decimation in Time (DIT) Fast Fourier Transform (FFT)</a:t>
            </a:r>
            <a:r>
              <a:rPr lang="en-US"/>
              <a:t> is an efficient algorithm to compute the </a:t>
            </a:r>
            <a:r>
              <a:rPr b="1" lang="en-US"/>
              <a:t>Discrete Fourier Transform (DFT)</a:t>
            </a:r>
            <a:r>
              <a:rPr lang="en-US"/>
              <a:t>. It reduces the computational complexity from </a:t>
            </a:r>
            <a:r>
              <a:rPr b="1" lang="en-US"/>
              <a:t>O(N²)</a:t>
            </a:r>
            <a:r>
              <a:rPr lang="en-US"/>
              <a:t> (in direct DFT computation) to </a:t>
            </a:r>
            <a:r>
              <a:rPr b="1" lang="en-US"/>
              <a:t>O(N log₂N)</a:t>
            </a:r>
            <a:r>
              <a:rPr lang="en-US"/>
              <a:t>.</a:t>
            </a:r>
            <a:endParaRPr/>
          </a:p>
          <a:p>
            <a:pPr indent="-127000" lvl="0" marL="91440" rtl="0" algn="l">
              <a:lnSpc>
                <a:spcPct val="90000"/>
              </a:lnSpc>
              <a:spcBef>
                <a:spcPts val="1400"/>
              </a:spcBef>
              <a:spcAft>
                <a:spcPts val="0"/>
              </a:spcAft>
              <a:buSzPts val="2000"/>
              <a:buChar char=" "/>
            </a:pPr>
            <a:r>
              <a:rPr lang="en-US"/>
              <a:t>Steps to compute the </a:t>
            </a:r>
            <a:r>
              <a:rPr b="1" lang="en-US"/>
              <a:t>DFT using Radix-2 DIT FFT</a:t>
            </a:r>
            <a:r>
              <a:rPr lang="en-US"/>
              <a:t>:</a:t>
            </a:r>
            <a:endParaRPr/>
          </a:p>
          <a:p>
            <a:pPr indent="-127000" lvl="0" marL="91440" rtl="0" algn="l">
              <a:lnSpc>
                <a:spcPct val="90000"/>
              </a:lnSpc>
              <a:spcBef>
                <a:spcPts val="1400"/>
              </a:spcBef>
              <a:spcAft>
                <a:spcPts val="0"/>
              </a:spcAft>
              <a:buSzPts val="2000"/>
              <a:buChar char=" "/>
            </a:pPr>
            <a:r>
              <a:rPr b="1" lang="en-US"/>
              <a:t>Step 1: Check for Radix-2 Condition</a:t>
            </a:r>
            <a:endParaRPr/>
          </a:p>
          <a:p>
            <a:pPr indent="-127000" lvl="0" marL="91440" rtl="0" algn="l">
              <a:lnSpc>
                <a:spcPct val="90000"/>
              </a:lnSpc>
              <a:spcBef>
                <a:spcPts val="1400"/>
              </a:spcBef>
              <a:spcAft>
                <a:spcPts val="0"/>
              </a:spcAft>
              <a:buSzPts val="2000"/>
              <a:buFont typeface="Arial"/>
              <a:buChar char="•"/>
            </a:pPr>
            <a:r>
              <a:rPr lang="en-US"/>
              <a:t>Ensure that the number of input points, </a:t>
            </a:r>
            <a:r>
              <a:rPr b="1" lang="en-US"/>
              <a:t>N</a:t>
            </a:r>
            <a:r>
              <a:rPr lang="en-US"/>
              <a:t>, is a power of 2 (</a:t>
            </a:r>
            <a:r>
              <a:rPr b="1" lang="en-US"/>
              <a:t>N = 2^m</a:t>
            </a:r>
            <a:r>
              <a:rPr lang="en-US"/>
              <a:t>).</a:t>
            </a:r>
            <a:endParaRPr/>
          </a:p>
          <a:p>
            <a:pPr indent="-127000" lvl="0" marL="91440" rtl="0" algn="l">
              <a:lnSpc>
                <a:spcPct val="90000"/>
              </a:lnSpc>
              <a:spcBef>
                <a:spcPts val="1400"/>
              </a:spcBef>
              <a:spcAft>
                <a:spcPts val="0"/>
              </a:spcAft>
              <a:buSzPts val="2000"/>
              <a:buFont typeface="Arial"/>
              <a:buChar char="•"/>
            </a:pPr>
            <a:r>
              <a:rPr lang="en-US"/>
              <a:t>If </a:t>
            </a:r>
            <a:r>
              <a:rPr b="1" lang="en-US"/>
              <a:t>N</a:t>
            </a:r>
            <a:r>
              <a:rPr lang="en-US"/>
              <a:t> is not a power of 2, pad the sequence with zeros until it becomes a power of 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DIT- FFT FLOWGRAPHS</a:t>
            </a:r>
            <a:endParaRPr/>
          </a:p>
        </p:txBody>
      </p:sp>
      <p:sp>
        <p:nvSpPr>
          <p:cNvPr id="1036" name="Google Shape;1036;p12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lnSpcReduction="10000"/>
          </a:bodyPr>
          <a:lstStyle/>
          <a:p>
            <a:pPr indent="-127000" lvl="0" marL="91440" rtl="0" algn="l">
              <a:lnSpc>
                <a:spcPct val="90000"/>
              </a:lnSpc>
              <a:spcBef>
                <a:spcPts val="0"/>
              </a:spcBef>
              <a:spcAft>
                <a:spcPts val="0"/>
              </a:spcAft>
              <a:buSzPts val="2000"/>
              <a:buChar char=" "/>
            </a:pPr>
            <a:r>
              <a:rPr b="1" lang="en-US"/>
              <a:t>Step 2: Bit-Reversal Permutation</a:t>
            </a:r>
            <a:endParaRPr/>
          </a:p>
          <a:p>
            <a:pPr indent="-127000" lvl="0" marL="91440" rtl="0" algn="l">
              <a:lnSpc>
                <a:spcPct val="90000"/>
              </a:lnSpc>
              <a:spcBef>
                <a:spcPts val="1400"/>
              </a:spcBef>
              <a:spcAft>
                <a:spcPts val="0"/>
              </a:spcAft>
              <a:buSzPts val="2000"/>
              <a:buFont typeface="Arial"/>
              <a:buChar char="•"/>
            </a:pPr>
            <a:r>
              <a:rPr lang="en-US"/>
              <a:t>Rearrange the input sequence </a:t>
            </a:r>
            <a:r>
              <a:rPr b="1" lang="en-US"/>
              <a:t>x(n)</a:t>
            </a:r>
            <a:r>
              <a:rPr lang="en-US"/>
              <a:t> into bit-reversed order.</a:t>
            </a:r>
            <a:endParaRPr/>
          </a:p>
          <a:p>
            <a:pPr indent="-127000" lvl="0" marL="91440" rtl="0" algn="l">
              <a:lnSpc>
                <a:spcPct val="90000"/>
              </a:lnSpc>
              <a:spcBef>
                <a:spcPts val="1400"/>
              </a:spcBef>
              <a:spcAft>
                <a:spcPts val="0"/>
              </a:spcAft>
              <a:buSzPts val="2000"/>
              <a:buFont typeface="Arial"/>
              <a:buChar char="•"/>
            </a:pPr>
            <a:r>
              <a:rPr lang="en-US"/>
              <a:t>The index positions of the input sequence are converted into their binary equivalents, then reversed, and finally mapped to the new sequence.</a:t>
            </a:r>
            <a:endParaRPr/>
          </a:p>
          <a:p>
            <a:pPr indent="-127000" lvl="0" marL="91440" rtl="0" algn="l">
              <a:lnSpc>
                <a:spcPct val="90000"/>
              </a:lnSpc>
              <a:spcBef>
                <a:spcPts val="1400"/>
              </a:spcBef>
              <a:spcAft>
                <a:spcPts val="0"/>
              </a:spcAft>
              <a:buSzPts val="2000"/>
              <a:buChar char=" "/>
            </a:pPr>
            <a:r>
              <a:rPr b="1" lang="en-US"/>
              <a:t>Step 3: Perform FFT Computation Using Butterfly Operations</a:t>
            </a:r>
            <a:endParaRPr/>
          </a:p>
          <a:p>
            <a:pPr indent="-127000" lvl="0" marL="91440" rtl="0" algn="l">
              <a:lnSpc>
                <a:spcPct val="90000"/>
              </a:lnSpc>
              <a:spcBef>
                <a:spcPts val="1400"/>
              </a:spcBef>
              <a:spcAft>
                <a:spcPts val="0"/>
              </a:spcAft>
              <a:buSzPts val="2000"/>
              <a:buFont typeface="Arial"/>
              <a:buChar char="•"/>
            </a:pPr>
            <a:r>
              <a:rPr lang="en-US"/>
              <a:t>The algorithm follows a </a:t>
            </a:r>
            <a:r>
              <a:rPr b="1" lang="en-US"/>
              <a:t>divide-and-conquer</a:t>
            </a:r>
            <a:r>
              <a:rPr lang="en-US"/>
              <a:t> approach by recursively breaking down the DFT into smaller computations.</a:t>
            </a:r>
            <a:endParaRPr/>
          </a:p>
          <a:p>
            <a:pPr indent="-127000" lvl="0" marL="91440" rtl="0" algn="l">
              <a:lnSpc>
                <a:spcPct val="90000"/>
              </a:lnSpc>
              <a:spcBef>
                <a:spcPts val="1400"/>
              </a:spcBef>
              <a:spcAft>
                <a:spcPts val="0"/>
              </a:spcAft>
              <a:buSzPts val="2000"/>
              <a:buFont typeface="Arial"/>
              <a:buChar char="•"/>
            </a:pPr>
            <a:r>
              <a:rPr lang="en-US"/>
              <a:t>The number of </a:t>
            </a:r>
            <a:r>
              <a:rPr b="1" lang="en-US"/>
              <a:t>stages</a:t>
            </a:r>
            <a:r>
              <a:rPr lang="en-US"/>
              <a:t> in the FFT is </a:t>
            </a:r>
            <a:r>
              <a:rPr b="1" lang="en-US"/>
              <a:t>log₂N</a:t>
            </a:r>
            <a:r>
              <a:rPr lang="en-US"/>
              <a:t>.</a:t>
            </a:r>
            <a:endParaRPr/>
          </a:p>
          <a:p>
            <a:pPr indent="-127000" lvl="0" marL="91440" rtl="0" algn="l">
              <a:lnSpc>
                <a:spcPct val="90000"/>
              </a:lnSpc>
              <a:spcBef>
                <a:spcPts val="1400"/>
              </a:spcBef>
              <a:spcAft>
                <a:spcPts val="0"/>
              </a:spcAft>
              <a:buSzPts val="2000"/>
              <a:buFont typeface="Arial"/>
              <a:buChar char="•"/>
            </a:pPr>
            <a:r>
              <a:rPr lang="en-US"/>
              <a:t>Each stage consists of multiple </a:t>
            </a:r>
            <a:r>
              <a:rPr b="1" lang="en-US"/>
              <a:t>butterfly computations</a:t>
            </a:r>
            <a:r>
              <a:rPr lang="en-US"/>
              <a:t>, where a butterfly operation processes two inputs to produce two outputs.</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2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042" name="Google Shape;1042;p121"/>
          <p:cNvSpPr txBox="1"/>
          <p:nvPr>
            <p:ph idx="1" type="body"/>
          </p:nvPr>
        </p:nvSpPr>
        <p:spPr>
          <a:xfrm>
            <a:off x="768096" y="3290694"/>
            <a:ext cx="7290055" cy="3018666"/>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b="1" lang="en-US"/>
              <a:t>Step 4: Iterate for All Stages</a:t>
            </a:r>
            <a:endParaRPr/>
          </a:p>
          <a:p>
            <a:pPr indent="-127000" lvl="0" marL="91440" rtl="0" algn="l">
              <a:lnSpc>
                <a:spcPct val="90000"/>
              </a:lnSpc>
              <a:spcBef>
                <a:spcPts val="1400"/>
              </a:spcBef>
              <a:spcAft>
                <a:spcPts val="0"/>
              </a:spcAft>
              <a:buSzPts val="2000"/>
              <a:buFont typeface="Arial"/>
              <a:buChar char="•"/>
            </a:pPr>
            <a:r>
              <a:rPr lang="en-US"/>
              <a:t>Repeat the butterfly computations for </a:t>
            </a:r>
            <a:r>
              <a:rPr b="1" lang="en-US"/>
              <a:t>log₂N</a:t>
            </a:r>
            <a:r>
              <a:rPr lang="en-US"/>
              <a:t> stages.</a:t>
            </a:r>
            <a:endParaRPr/>
          </a:p>
          <a:p>
            <a:pPr indent="-127000" lvl="0" marL="91440" rtl="0" algn="l">
              <a:lnSpc>
                <a:spcPct val="90000"/>
              </a:lnSpc>
              <a:spcBef>
                <a:spcPts val="1400"/>
              </a:spcBef>
              <a:spcAft>
                <a:spcPts val="0"/>
              </a:spcAft>
              <a:buSzPts val="2000"/>
              <a:buFont typeface="Arial"/>
              <a:buChar char="•"/>
            </a:pPr>
            <a:r>
              <a:rPr lang="en-US"/>
              <a:t>The number of groups (or sub-DFTs) doubles at each stage, while the number of points per group halves.</a:t>
            </a:r>
            <a:endParaRPr/>
          </a:p>
          <a:p>
            <a:pPr indent="-127000" lvl="0" marL="91440" rtl="0" algn="l">
              <a:lnSpc>
                <a:spcPct val="90000"/>
              </a:lnSpc>
              <a:spcBef>
                <a:spcPts val="1400"/>
              </a:spcBef>
              <a:spcAft>
                <a:spcPts val="0"/>
              </a:spcAft>
              <a:buSzPts val="2000"/>
              <a:buChar char=" "/>
            </a:pPr>
            <a:r>
              <a:rPr b="1" lang="en-US"/>
              <a:t>Step 5: Output the Final FFT Coefficients</a:t>
            </a:r>
            <a:endParaRPr/>
          </a:p>
          <a:p>
            <a:pPr indent="-127000" lvl="0" marL="91440" rtl="0" algn="l">
              <a:lnSpc>
                <a:spcPct val="90000"/>
              </a:lnSpc>
              <a:spcBef>
                <a:spcPts val="1400"/>
              </a:spcBef>
              <a:spcAft>
                <a:spcPts val="0"/>
              </a:spcAft>
              <a:buSzPts val="2000"/>
              <a:buFont typeface="Arial"/>
              <a:buChar char="•"/>
            </a:pPr>
            <a:r>
              <a:rPr lang="en-US"/>
              <a:t>After completing </a:t>
            </a:r>
            <a:r>
              <a:rPr b="1" lang="en-US"/>
              <a:t>log₂N</a:t>
            </a:r>
            <a:r>
              <a:rPr lang="en-US"/>
              <a:t> stages, the transformed sequence </a:t>
            </a:r>
            <a:r>
              <a:rPr b="1" lang="en-US"/>
              <a:t>X(k)</a:t>
            </a:r>
            <a:r>
              <a:rPr lang="en-US"/>
              <a:t> represents the DFT of the input sequence </a:t>
            </a:r>
            <a:r>
              <a:rPr b="1" lang="en-US"/>
              <a:t>x(n)</a:t>
            </a:r>
            <a:r>
              <a:rPr lang="en-US"/>
              <a:t>.</a:t>
            </a:r>
            <a:endParaRPr/>
          </a:p>
          <a:p>
            <a:pPr indent="0" lvl="0" marL="91440" rtl="0" algn="l">
              <a:lnSpc>
                <a:spcPct val="90000"/>
              </a:lnSpc>
              <a:spcBef>
                <a:spcPts val="1400"/>
              </a:spcBef>
              <a:spcAft>
                <a:spcPts val="0"/>
              </a:spcAft>
              <a:buSzPts val="2000"/>
              <a:buFont typeface="Arial"/>
              <a:buNone/>
            </a:pPr>
            <a:r>
              <a:t/>
            </a:r>
            <a:endParaRPr/>
          </a:p>
          <a:p>
            <a:pPr indent="0" lvl="0" marL="91440" rtl="0" algn="l">
              <a:lnSpc>
                <a:spcPct val="90000"/>
              </a:lnSpc>
              <a:spcBef>
                <a:spcPts val="1400"/>
              </a:spcBef>
              <a:spcAft>
                <a:spcPts val="0"/>
              </a:spcAft>
              <a:buSzPts val="2000"/>
              <a:buNone/>
            </a:pPr>
            <a:r>
              <a:t/>
            </a:r>
            <a:endParaRPr/>
          </a:p>
        </p:txBody>
      </p:sp>
      <p:pic>
        <p:nvPicPr>
          <p:cNvPr id="1043" name="Google Shape;1043;p121"/>
          <p:cNvPicPr preferRelativeResize="0"/>
          <p:nvPr/>
        </p:nvPicPr>
        <p:blipFill rotWithShape="1">
          <a:blip r:embed="rId3">
            <a:alphaModFix/>
          </a:blip>
          <a:srcRect b="0" l="0" r="0" t="0"/>
          <a:stretch/>
        </p:blipFill>
        <p:spPr>
          <a:xfrm>
            <a:off x="752771" y="548640"/>
            <a:ext cx="4686954" cy="270547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7" name="Shape 1047"/>
        <p:cNvGrpSpPr/>
        <p:nvPr/>
      </p:nvGrpSpPr>
      <p:grpSpPr>
        <a:xfrm>
          <a:off x="0" y="0"/>
          <a:ext cx="0" cy="0"/>
          <a:chOff x="0" y="0"/>
          <a:chExt cx="0" cy="0"/>
        </a:xfrm>
      </p:grpSpPr>
      <p:sp>
        <p:nvSpPr>
          <p:cNvPr id="1048" name="Google Shape;1048;p122"/>
          <p:cNvSpPr/>
          <p:nvPr/>
        </p:nvSpPr>
        <p:spPr>
          <a:xfrm>
            <a:off x="0" y="0"/>
            <a:ext cx="9143999" cy="4572002"/>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49" name="Google Shape;1049;p122"/>
          <p:cNvSpPr/>
          <p:nvPr/>
        </p:nvSpPr>
        <p:spPr>
          <a:xfrm>
            <a:off x="482600" y="643467"/>
            <a:ext cx="8178799" cy="5571066"/>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Length-4, DIT radix-2 FFT" id="1050" name="Google Shape;1050;p122"/>
          <p:cNvPicPr preferRelativeResize="0"/>
          <p:nvPr/>
        </p:nvPicPr>
        <p:blipFill rotWithShape="1">
          <a:blip r:embed="rId3">
            <a:alphaModFix/>
          </a:blip>
          <a:srcRect b="0" l="0" r="0" t="0"/>
          <a:stretch/>
        </p:blipFill>
        <p:spPr>
          <a:xfrm>
            <a:off x="1130607" y="2597281"/>
            <a:ext cx="6882784" cy="3459316"/>
          </a:xfrm>
          <a:prstGeom prst="rect">
            <a:avLst/>
          </a:prstGeom>
          <a:noFill/>
          <a:ln>
            <a:noFill/>
          </a:ln>
        </p:spPr>
      </p:pic>
      <p:pic>
        <p:nvPicPr>
          <p:cNvPr id="1051" name="Google Shape;1051;p122"/>
          <p:cNvPicPr preferRelativeResize="0"/>
          <p:nvPr/>
        </p:nvPicPr>
        <p:blipFill rotWithShape="1">
          <a:blip r:embed="rId4">
            <a:alphaModFix/>
          </a:blip>
          <a:srcRect b="0" l="0" r="0" t="0"/>
          <a:stretch/>
        </p:blipFill>
        <p:spPr>
          <a:xfrm>
            <a:off x="2987824" y="886865"/>
            <a:ext cx="2486372" cy="1066949"/>
          </a:xfrm>
          <a:prstGeom prst="rect">
            <a:avLst/>
          </a:prstGeom>
          <a:noFill/>
          <a:ln>
            <a:noFill/>
          </a:ln>
        </p:spPr>
      </p:pic>
      <p:sp>
        <p:nvSpPr>
          <p:cNvPr id="1052" name="Google Shape;1052;p122"/>
          <p:cNvSpPr txBox="1"/>
          <p:nvPr/>
        </p:nvSpPr>
        <p:spPr>
          <a:xfrm>
            <a:off x="2843808" y="2040447"/>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11111"/>
                </a:solidFill>
                <a:latin typeface="Roboto"/>
                <a:ea typeface="Roboto"/>
                <a:cs typeface="Roboto"/>
                <a:sym typeface="Roboto"/>
              </a:rPr>
              <a:t>radix-2 DIT butterfly operation. </a:t>
            </a:r>
            <a:endParaRPr sz="1800">
              <a:solidFill>
                <a:schemeClr val="dk1"/>
              </a:solidFill>
              <a:latin typeface="Twentieth Century"/>
              <a:ea typeface="Twentieth Century"/>
              <a:cs typeface="Twentieth Century"/>
              <a:sym typeface="Twentieth Century"/>
            </a:endParaRPr>
          </a:p>
        </p:txBody>
      </p:sp>
      <p:sp>
        <p:nvSpPr>
          <p:cNvPr id="1053" name="Google Shape;1053;p122"/>
          <p:cNvSpPr txBox="1"/>
          <p:nvPr/>
        </p:nvSpPr>
        <p:spPr>
          <a:xfrm>
            <a:off x="2815284" y="6335887"/>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11111"/>
                </a:solidFill>
                <a:latin typeface="Roboto"/>
                <a:ea typeface="Roboto"/>
                <a:cs typeface="Roboto"/>
                <a:sym typeface="Roboto"/>
              </a:rPr>
              <a:t>radix-4 DIT butterfly operation.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a:t>
            </a:r>
            <a:endParaRPr/>
          </a:p>
        </p:txBody>
      </p:sp>
      <p:sp>
        <p:nvSpPr>
          <p:cNvPr id="619" name="Google Shape;619;p6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b="1" lang="en-US"/>
              <a:t>1) Orthogonal sinusoidal basis function</a:t>
            </a:r>
            <a:endParaRPr/>
          </a:p>
          <a:p>
            <a:pPr indent="-127000" lvl="0" marL="91440" rtl="0" algn="just">
              <a:lnSpc>
                <a:spcPct val="90000"/>
              </a:lnSpc>
              <a:spcBef>
                <a:spcPts val="1400"/>
              </a:spcBef>
              <a:spcAft>
                <a:spcPts val="0"/>
              </a:spcAft>
              <a:buSzPts val="2000"/>
              <a:buChar char=" "/>
            </a:pPr>
            <a:r>
              <a:rPr lang="en-US"/>
              <a:t>One of the most powerful transforms with orthogonal sinusoidal basis function is the Fourier transform.</a:t>
            </a:r>
            <a:endParaRPr/>
          </a:p>
          <a:p>
            <a:pPr indent="-127000" lvl="0" marL="91440" rtl="0" algn="just">
              <a:lnSpc>
                <a:spcPct val="90000"/>
              </a:lnSpc>
              <a:spcBef>
                <a:spcPts val="1400"/>
              </a:spcBef>
              <a:spcAft>
                <a:spcPts val="0"/>
              </a:spcAft>
              <a:buSzPts val="2000"/>
              <a:buChar char=" "/>
            </a:pPr>
            <a:r>
              <a:rPr lang="en-US"/>
              <a:t>The transform which is widely used in the field of </a:t>
            </a:r>
            <a:r>
              <a:rPr b="1" lang="en-US"/>
              <a:t>image compression </a:t>
            </a:r>
            <a:r>
              <a:rPr lang="en-US"/>
              <a:t>is discrete cosine transform.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060" name="Google Shape;1060;p12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p:txBody>
      </p:sp>
      <p:pic>
        <p:nvPicPr>
          <p:cNvPr descr="(a) Signal flow graph of 8-point radix-2 DIT FFT (b) radix-2 DIT butterfly operation.  " id="1061" name="Google Shape;1061;p123"/>
          <p:cNvPicPr preferRelativeResize="0"/>
          <p:nvPr/>
        </p:nvPicPr>
        <p:blipFill rotWithShape="1">
          <a:blip r:embed="rId3">
            <a:alphaModFix/>
          </a:blip>
          <a:srcRect b="0" l="0" r="0" t="0"/>
          <a:stretch/>
        </p:blipFill>
        <p:spPr>
          <a:xfrm>
            <a:off x="1738313" y="357188"/>
            <a:ext cx="5667375" cy="6143625"/>
          </a:xfrm>
          <a:prstGeom prst="rect">
            <a:avLst/>
          </a:prstGeom>
          <a:noFill/>
          <a:ln>
            <a:noFill/>
          </a:ln>
        </p:spPr>
      </p:pic>
      <p:sp>
        <p:nvSpPr>
          <p:cNvPr id="1062" name="Google Shape;1062;p123"/>
          <p:cNvSpPr txBox="1"/>
          <p:nvPr/>
        </p:nvSpPr>
        <p:spPr>
          <a:xfrm>
            <a:off x="116086" y="6488668"/>
            <a:ext cx="9027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11111"/>
                </a:solidFill>
                <a:latin typeface="Roboto"/>
                <a:ea typeface="Roboto"/>
                <a:cs typeface="Roboto"/>
                <a:sym typeface="Roboto"/>
              </a:rPr>
              <a:t>(a) Signal flow graph of 8-point radix-2 DIT FFT (b) radix-2 DIT butterfly operation.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068" name="Google Shape;1068;p124"/>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Refer example 5.5, page 5.38 of digital signal processing, Nagoorkani</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DIT-FFT</a:t>
            </a:r>
            <a:endParaRPr/>
          </a:p>
        </p:txBody>
      </p:sp>
      <p:sp>
        <p:nvSpPr>
          <p:cNvPr id="1074" name="Google Shape;1074;p12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Steps to find DFT using Radix 2 DIT FFT:</a:t>
            </a:r>
            <a:endParaRPr/>
          </a:p>
          <a:p>
            <a:pPr indent="0" lvl="0" marL="0" rtl="0" algn="l">
              <a:lnSpc>
                <a:spcPct val="90000"/>
              </a:lnSpc>
              <a:spcBef>
                <a:spcPts val="1400"/>
              </a:spcBef>
              <a:spcAft>
                <a:spcPts val="0"/>
              </a:spcAft>
              <a:buSzPts val="2000"/>
              <a:buNone/>
            </a:pPr>
            <a:r>
              <a:t/>
            </a:r>
            <a:endParaRPr sz="2000"/>
          </a:p>
          <a:p>
            <a:pPr indent="-387350" lvl="0" marL="514350" rtl="0" algn="l">
              <a:lnSpc>
                <a:spcPct val="90000"/>
              </a:lnSpc>
              <a:spcBef>
                <a:spcPts val="1400"/>
              </a:spcBef>
              <a:spcAft>
                <a:spcPts val="0"/>
              </a:spcAft>
              <a:buSzPts val="2000"/>
              <a:buNone/>
            </a:pPr>
            <a:r>
              <a:t/>
            </a:r>
            <a:endParaRPr/>
          </a:p>
        </p:txBody>
      </p:sp>
      <p:pic>
        <p:nvPicPr>
          <p:cNvPr id="1075" name="Google Shape;1075;p125"/>
          <p:cNvPicPr preferRelativeResize="0"/>
          <p:nvPr/>
        </p:nvPicPr>
        <p:blipFill rotWithShape="1">
          <a:blip r:embed="rId3">
            <a:alphaModFix/>
          </a:blip>
          <a:srcRect b="0" l="0" r="0" t="0"/>
          <a:stretch/>
        </p:blipFill>
        <p:spPr>
          <a:xfrm>
            <a:off x="683568" y="2636912"/>
            <a:ext cx="7920880" cy="3600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26"/>
          <p:cNvSpPr/>
          <p:nvPr/>
        </p:nvSpPr>
        <p:spPr>
          <a:xfrm>
            <a:off x="304800" y="304800"/>
            <a:ext cx="8001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Twentieth Century"/>
                <a:ea typeface="Twentieth Century"/>
                <a:cs typeface="Twentieth Century"/>
                <a:sym typeface="Twentieth Century"/>
              </a:rPr>
              <a:t>Ex</a:t>
            </a:r>
            <a:r>
              <a:rPr lang="en-US" sz="1800">
                <a:solidFill>
                  <a:schemeClr val="dk1"/>
                </a:solidFill>
                <a:latin typeface="Twentieth Century"/>
                <a:ea typeface="Twentieth Century"/>
                <a:cs typeface="Twentieth Century"/>
                <a:sym typeface="Twentieth Century"/>
              </a:rPr>
              <a:t>: Draw the signal flow graph of the 4-point FFT, then use to it to find the spectrum of the sequence x(n)={1,-1,2,3}.</a:t>
            </a:r>
            <a:endParaRPr/>
          </a:p>
        </p:txBody>
      </p:sp>
      <p:pic>
        <p:nvPicPr>
          <p:cNvPr id="1081" name="Google Shape;1081;p126"/>
          <p:cNvPicPr preferRelativeResize="0"/>
          <p:nvPr/>
        </p:nvPicPr>
        <p:blipFill rotWithShape="1">
          <a:blip r:embed="rId3">
            <a:alphaModFix/>
          </a:blip>
          <a:srcRect b="0" l="0" r="0" t="0"/>
          <a:stretch/>
        </p:blipFill>
        <p:spPr>
          <a:xfrm>
            <a:off x="6285127" y="772863"/>
            <a:ext cx="2733675" cy="1666875"/>
          </a:xfrm>
          <a:prstGeom prst="rect">
            <a:avLst/>
          </a:prstGeom>
          <a:noFill/>
          <a:ln>
            <a:noFill/>
          </a:ln>
        </p:spPr>
      </p:pic>
      <p:pic>
        <p:nvPicPr>
          <p:cNvPr id="1082" name="Google Shape;1082;p126"/>
          <p:cNvPicPr preferRelativeResize="0"/>
          <p:nvPr/>
        </p:nvPicPr>
        <p:blipFill rotWithShape="1">
          <a:blip r:embed="rId4">
            <a:alphaModFix/>
          </a:blip>
          <a:srcRect b="0" l="0" r="0" t="0"/>
          <a:stretch/>
        </p:blipFill>
        <p:spPr>
          <a:xfrm>
            <a:off x="533400" y="1846012"/>
            <a:ext cx="2971800" cy="304800"/>
          </a:xfrm>
          <a:prstGeom prst="rect">
            <a:avLst/>
          </a:prstGeom>
          <a:noFill/>
          <a:ln>
            <a:noFill/>
          </a:ln>
        </p:spPr>
      </p:pic>
      <p:sp>
        <p:nvSpPr>
          <p:cNvPr id="1083" name="Google Shape;1083;p126"/>
          <p:cNvSpPr/>
          <p:nvPr/>
        </p:nvSpPr>
        <p:spPr>
          <a:xfrm>
            <a:off x="301171" y="959970"/>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The even numbered samples are x(0) and x(2)      </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The odd numbered samples are x(1) and x(3) </a:t>
            </a:r>
            <a:endParaRPr sz="1800">
              <a:solidFill>
                <a:schemeClr val="dk1"/>
              </a:solidFill>
              <a:latin typeface="Twentieth Century"/>
              <a:ea typeface="Twentieth Century"/>
              <a:cs typeface="Twentieth Century"/>
              <a:sym typeface="Twentieth Century"/>
            </a:endParaRPr>
          </a:p>
        </p:txBody>
      </p:sp>
      <p:sp>
        <p:nvSpPr>
          <p:cNvPr id="1084" name="Google Shape;1084;p126"/>
          <p:cNvSpPr/>
          <p:nvPr/>
        </p:nvSpPr>
        <p:spPr>
          <a:xfrm>
            <a:off x="533400" y="2298469"/>
            <a:ext cx="201529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X(0)=G(0)+W</a:t>
            </a:r>
            <a:r>
              <a:rPr baseline="-25000" lang="en-US" sz="1800">
                <a:solidFill>
                  <a:schemeClr val="dk1"/>
                </a:solidFill>
                <a:latin typeface="Twentieth Century"/>
                <a:ea typeface="Twentieth Century"/>
                <a:cs typeface="Twentieth Century"/>
                <a:sym typeface="Twentieth Century"/>
              </a:rPr>
              <a:t>4</a:t>
            </a:r>
            <a:r>
              <a:rPr baseline="30000" lang="en-US" sz="1800">
                <a:solidFill>
                  <a:schemeClr val="dk1"/>
                </a:solidFill>
                <a:latin typeface="Twentieth Century"/>
                <a:ea typeface="Twentieth Century"/>
                <a:cs typeface="Twentieth Century"/>
                <a:sym typeface="Twentieth Century"/>
              </a:rPr>
              <a:t>0</a:t>
            </a:r>
            <a:r>
              <a:rPr lang="en-US" sz="1800">
                <a:solidFill>
                  <a:schemeClr val="dk1"/>
                </a:solidFill>
                <a:latin typeface="Twentieth Century"/>
                <a:ea typeface="Twentieth Century"/>
                <a:cs typeface="Twentieth Century"/>
                <a:sym typeface="Twentieth Century"/>
              </a:rPr>
              <a:t> H(0)</a:t>
            </a:r>
            <a:endParaRPr/>
          </a:p>
        </p:txBody>
      </p:sp>
      <p:sp>
        <p:nvSpPr>
          <p:cNvPr id="1085" name="Google Shape;1085;p126"/>
          <p:cNvSpPr/>
          <p:nvPr/>
        </p:nvSpPr>
        <p:spPr>
          <a:xfrm>
            <a:off x="597276" y="2667801"/>
            <a:ext cx="201529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X(1)=G(1)+W</a:t>
            </a:r>
            <a:r>
              <a:rPr baseline="-25000" lang="en-US" sz="1800">
                <a:solidFill>
                  <a:schemeClr val="dk1"/>
                </a:solidFill>
                <a:latin typeface="Twentieth Century"/>
                <a:ea typeface="Twentieth Century"/>
                <a:cs typeface="Twentieth Century"/>
                <a:sym typeface="Twentieth Century"/>
              </a:rPr>
              <a:t>4</a:t>
            </a:r>
            <a:r>
              <a:rPr baseline="30000" lang="en-US" sz="1800">
                <a:solidFill>
                  <a:schemeClr val="dk1"/>
                </a:solidFill>
                <a:latin typeface="Twentieth Century"/>
                <a:ea typeface="Twentieth Century"/>
                <a:cs typeface="Twentieth Century"/>
                <a:sym typeface="Twentieth Century"/>
              </a:rPr>
              <a:t>1</a:t>
            </a:r>
            <a:r>
              <a:rPr lang="en-US" sz="1800">
                <a:solidFill>
                  <a:schemeClr val="dk1"/>
                </a:solidFill>
                <a:latin typeface="Twentieth Century"/>
                <a:ea typeface="Twentieth Century"/>
                <a:cs typeface="Twentieth Century"/>
                <a:sym typeface="Twentieth Century"/>
              </a:rPr>
              <a:t> H(1)</a:t>
            </a:r>
            <a:endParaRPr sz="1800">
              <a:solidFill>
                <a:schemeClr val="dk1"/>
              </a:solidFill>
              <a:latin typeface="Twentieth Century"/>
              <a:ea typeface="Twentieth Century"/>
              <a:cs typeface="Twentieth Century"/>
              <a:sym typeface="Twentieth Century"/>
            </a:endParaRPr>
          </a:p>
        </p:txBody>
      </p:sp>
      <p:sp>
        <p:nvSpPr>
          <p:cNvPr id="1086" name="Google Shape;1086;p126"/>
          <p:cNvSpPr/>
          <p:nvPr/>
        </p:nvSpPr>
        <p:spPr>
          <a:xfrm>
            <a:off x="619047" y="3807040"/>
            <a:ext cx="45720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X(2)=G(0)+W</a:t>
            </a:r>
            <a:r>
              <a:rPr baseline="-25000" lang="en-US" sz="1800">
                <a:solidFill>
                  <a:schemeClr val="dk1"/>
                </a:solidFill>
                <a:latin typeface="Twentieth Century"/>
                <a:ea typeface="Twentieth Century"/>
                <a:cs typeface="Twentieth Century"/>
                <a:sym typeface="Twentieth Century"/>
              </a:rPr>
              <a:t>4</a:t>
            </a:r>
            <a:r>
              <a:rPr baseline="30000" lang="en-US" sz="1800">
                <a:solidFill>
                  <a:schemeClr val="dk1"/>
                </a:solidFill>
                <a:latin typeface="Twentieth Century"/>
                <a:ea typeface="Twentieth Century"/>
                <a:cs typeface="Twentieth Century"/>
                <a:sym typeface="Twentieth Century"/>
              </a:rPr>
              <a:t>2</a:t>
            </a:r>
            <a:r>
              <a:rPr lang="en-US" sz="1800">
                <a:solidFill>
                  <a:schemeClr val="dk1"/>
                </a:solidFill>
                <a:latin typeface="Twentieth Century"/>
                <a:ea typeface="Twentieth Century"/>
                <a:cs typeface="Twentieth Century"/>
                <a:sym typeface="Twentieth Century"/>
              </a:rPr>
              <a:t> H(0)</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X(3)=G(3)+W</a:t>
            </a:r>
            <a:r>
              <a:rPr baseline="-25000" lang="en-US" sz="1800">
                <a:solidFill>
                  <a:schemeClr val="dk1"/>
                </a:solidFill>
                <a:latin typeface="Twentieth Century"/>
                <a:ea typeface="Twentieth Century"/>
                <a:cs typeface="Twentieth Century"/>
                <a:sym typeface="Twentieth Century"/>
              </a:rPr>
              <a:t>4</a:t>
            </a:r>
            <a:r>
              <a:rPr baseline="30000" lang="en-US" sz="1800">
                <a:solidFill>
                  <a:schemeClr val="dk1"/>
                </a:solidFill>
                <a:latin typeface="Twentieth Century"/>
                <a:ea typeface="Twentieth Century"/>
                <a:cs typeface="Twentieth Century"/>
                <a:sym typeface="Twentieth Century"/>
              </a:rPr>
              <a:t>3</a:t>
            </a:r>
            <a:r>
              <a:rPr lang="en-US" sz="1800">
                <a:solidFill>
                  <a:schemeClr val="dk1"/>
                </a:solidFill>
                <a:latin typeface="Twentieth Century"/>
                <a:ea typeface="Twentieth Century"/>
                <a:cs typeface="Twentieth Century"/>
                <a:sym typeface="Twentieth Century"/>
              </a:rPr>
              <a:t> H(3)</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And again G(3)=G(1)and H(3)=H(1), then:</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X(3)=G(1)+W</a:t>
            </a:r>
            <a:r>
              <a:rPr baseline="-25000" lang="en-US" sz="1800">
                <a:solidFill>
                  <a:schemeClr val="dk1"/>
                </a:solidFill>
                <a:latin typeface="Twentieth Century"/>
                <a:ea typeface="Twentieth Century"/>
                <a:cs typeface="Twentieth Century"/>
                <a:sym typeface="Twentieth Century"/>
              </a:rPr>
              <a:t>4</a:t>
            </a:r>
            <a:r>
              <a:rPr baseline="30000" lang="en-US" sz="1800">
                <a:solidFill>
                  <a:schemeClr val="dk1"/>
                </a:solidFill>
                <a:latin typeface="Twentieth Century"/>
                <a:ea typeface="Twentieth Century"/>
                <a:cs typeface="Twentieth Century"/>
                <a:sym typeface="Twentieth Century"/>
              </a:rPr>
              <a:t>3</a:t>
            </a:r>
            <a:r>
              <a:rPr lang="en-US" sz="1800">
                <a:solidFill>
                  <a:schemeClr val="dk1"/>
                </a:solidFill>
                <a:latin typeface="Twentieth Century"/>
                <a:ea typeface="Twentieth Century"/>
                <a:cs typeface="Twentieth Century"/>
                <a:sym typeface="Twentieth Century"/>
              </a:rPr>
              <a:t> H(1) </a:t>
            </a:r>
            <a:endParaRPr sz="1800">
              <a:solidFill>
                <a:schemeClr val="dk1"/>
              </a:solidFill>
              <a:latin typeface="Twentieth Century"/>
              <a:ea typeface="Twentieth Century"/>
              <a:cs typeface="Twentieth Century"/>
              <a:sym typeface="Twentieth Century"/>
            </a:endParaRPr>
          </a:p>
        </p:txBody>
      </p:sp>
      <p:pic>
        <p:nvPicPr>
          <p:cNvPr id="1087" name="Google Shape;1087;p126"/>
          <p:cNvPicPr preferRelativeResize="0"/>
          <p:nvPr/>
        </p:nvPicPr>
        <p:blipFill rotWithShape="1">
          <a:blip r:embed="rId5">
            <a:alphaModFix/>
          </a:blip>
          <a:srcRect b="0" l="0" r="0" t="0"/>
          <a:stretch/>
        </p:blipFill>
        <p:spPr>
          <a:xfrm>
            <a:off x="4648200" y="4038600"/>
            <a:ext cx="4343400" cy="2495550"/>
          </a:xfrm>
          <a:prstGeom prst="rect">
            <a:avLst/>
          </a:prstGeom>
          <a:noFill/>
          <a:ln>
            <a:noFill/>
          </a:ln>
        </p:spPr>
      </p:pic>
      <p:sp>
        <p:nvSpPr>
          <p:cNvPr id="1088" name="Google Shape;1088;p126"/>
          <p:cNvSpPr/>
          <p:nvPr/>
        </p:nvSpPr>
        <p:spPr>
          <a:xfrm>
            <a:off x="619046" y="5104884"/>
            <a:ext cx="31147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E=</a:t>
            </a:r>
            <a:endParaRPr sz="1800">
              <a:solidFill>
                <a:schemeClr val="dk1"/>
              </a:solidFill>
              <a:latin typeface="Twentieth Century"/>
              <a:ea typeface="Twentieth Century"/>
              <a:cs typeface="Twentieth Century"/>
              <a:sym typeface="Twentieth Century"/>
            </a:endParaRPr>
          </a:p>
        </p:txBody>
      </p:sp>
      <p:pic>
        <p:nvPicPr>
          <p:cNvPr id="1089" name="Google Shape;1089;p126"/>
          <p:cNvPicPr preferRelativeResize="0"/>
          <p:nvPr/>
        </p:nvPicPr>
        <p:blipFill rotWithShape="1">
          <a:blip r:embed="rId6">
            <a:alphaModFix/>
          </a:blip>
          <a:srcRect b="0" l="0" r="0" t="0"/>
          <a:stretch/>
        </p:blipFill>
        <p:spPr>
          <a:xfrm>
            <a:off x="990600" y="5057775"/>
            <a:ext cx="4324350" cy="457200"/>
          </a:xfrm>
          <a:prstGeom prst="rect">
            <a:avLst/>
          </a:prstGeom>
          <a:noFill/>
          <a:ln>
            <a:noFill/>
          </a:ln>
        </p:spPr>
      </p:pic>
      <p:pic>
        <p:nvPicPr>
          <p:cNvPr id="1090" name="Google Shape;1090;p126"/>
          <p:cNvPicPr preferRelativeResize="0"/>
          <p:nvPr/>
        </p:nvPicPr>
        <p:blipFill rotWithShape="1">
          <a:blip r:embed="rId7">
            <a:alphaModFix/>
          </a:blip>
          <a:srcRect b="0" l="0" r="0" t="0"/>
          <a:stretch/>
        </p:blipFill>
        <p:spPr>
          <a:xfrm>
            <a:off x="152400" y="6257471"/>
            <a:ext cx="5657850" cy="4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500"/>
                                        <p:tgtEl>
                                          <p:spTgt spid="1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5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500"/>
                                        <p:tgtEl>
                                          <p:spTgt spid="1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500"/>
                                        <p:tgtEl>
                                          <p:spTgt spid="1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127"/>
          <p:cNvPicPr preferRelativeResize="0"/>
          <p:nvPr/>
        </p:nvPicPr>
        <p:blipFill rotWithShape="1">
          <a:blip r:embed="rId3">
            <a:alphaModFix/>
          </a:blip>
          <a:srcRect b="0" l="0" r="0" t="0"/>
          <a:stretch/>
        </p:blipFill>
        <p:spPr>
          <a:xfrm>
            <a:off x="16768" y="0"/>
            <a:ext cx="9127232"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28"/>
          <p:cNvPicPr preferRelativeResize="0"/>
          <p:nvPr/>
        </p:nvPicPr>
        <p:blipFill rotWithShape="1">
          <a:blip r:embed="rId3">
            <a:alphaModFix/>
          </a:blip>
          <a:srcRect b="0" l="0" r="0" t="0"/>
          <a:stretch/>
        </p:blipFill>
        <p:spPr>
          <a:xfrm>
            <a:off x="1331640" y="0"/>
            <a:ext cx="5792647" cy="67658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129"/>
          <p:cNvPicPr preferRelativeResize="0"/>
          <p:nvPr/>
        </p:nvPicPr>
        <p:blipFill rotWithShape="1">
          <a:blip r:embed="rId3">
            <a:alphaModFix/>
          </a:blip>
          <a:srcRect b="0" l="0" r="0" t="0"/>
          <a:stretch/>
        </p:blipFill>
        <p:spPr>
          <a:xfrm>
            <a:off x="827584" y="836712"/>
            <a:ext cx="7475794" cy="489654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DISCRETE COSINE TRANSFORM (DCT)</a:t>
            </a:r>
            <a:endParaRPr/>
          </a:p>
        </p:txBody>
      </p:sp>
      <p:sp>
        <p:nvSpPr>
          <p:cNvPr id="1111" name="Google Shape;1111;p13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just">
              <a:lnSpc>
                <a:spcPct val="90000"/>
              </a:lnSpc>
              <a:spcBef>
                <a:spcPts val="0"/>
              </a:spcBef>
              <a:spcAft>
                <a:spcPts val="0"/>
              </a:spcAft>
              <a:buSzPts val="2000"/>
              <a:buChar char=" "/>
            </a:pPr>
            <a:r>
              <a:rPr lang="en-US"/>
              <a:t>The discrete cosine transforms are the members of a family of real-valued discrete sinusoidal unitary transforms. </a:t>
            </a:r>
            <a:endParaRPr/>
          </a:p>
          <a:p>
            <a:pPr indent="-127000" lvl="0" marL="91440" rtl="0" algn="just">
              <a:lnSpc>
                <a:spcPct val="90000"/>
              </a:lnSpc>
              <a:spcBef>
                <a:spcPts val="1400"/>
              </a:spcBef>
              <a:spcAft>
                <a:spcPts val="0"/>
              </a:spcAft>
              <a:buSzPts val="2000"/>
              <a:buChar char=" "/>
            </a:pPr>
            <a:r>
              <a:rPr lang="en-US"/>
              <a:t>A discrete cosine transform consists of a set of basis vectors that are sampled cosine functions. </a:t>
            </a:r>
            <a:endParaRPr/>
          </a:p>
          <a:p>
            <a:pPr indent="-127000" lvl="0" marL="91440" rtl="0" algn="just">
              <a:lnSpc>
                <a:spcPct val="90000"/>
              </a:lnSpc>
              <a:spcBef>
                <a:spcPts val="1400"/>
              </a:spcBef>
              <a:spcAft>
                <a:spcPts val="0"/>
              </a:spcAft>
              <a:buSzPts val="2000"/>
              <a:buChar char=" "/>
            </a:pPr>
            <a:r>
              <a:rPr lang="en-US"/>
              <a:t>DCT is a technique for converting a signal into elementary frequency components and it is widely used in image compression.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31"/>
          <p:cNvPicPr preferRelativeResize="0"/>
          <p:nvPr/>
        </p:nvPicPr>
        <p:blipFill rotWithShape="1">
          <a:blip r:embed="rId3">
            <a:alphaModFix/>
          </a:blip>
          <a:srcRect b="0" l="0" r="0" t="0"/>
          <a:stretch/>
        </p:blipFill>
        <p:spPr>
          <a:xfrm>
            <a:off x="251519" y="980728"/>
            <a:ext cx="8657325" cy="1656184"/>
          </a:xfrm>
          <a:prstGeom prst="rect">
            <a:avLst/>
          </a:prstGeom>
          <a:noFill/>
          <a:ln>
            <a:noFill/>
          </a:ln>
        </p:spPr>
      </p:pic>
      <p:pic>
        <p:nvPicPr>
          <p:cNvPr id="1117" name="Google Shape;1117;p131"/>
          <p:cNvPicPr preferRelativeResize="0"/>
          <p:nvPr/>
        </p:nvPicPr>
        <p:blipFill rotWithShape="1">
          <a:blip r:embed="rId4">
            <a:alphaModFix/>
          </a:blip>
          <a:srcRect b="0" l="0" r="0" t="0"/>
          <a:stretch/>
        </p:blipFill>
        <p:spPr>
          <a:xfrm>
            <a:off x="2771800" y="3212976"/>
            <a:ext cx="3816424" cy="242863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132"/>
          <p:cNvPicPr preferRelativeResize="0"/>
          <p:nvPr/>
        </p:nvPicPr>
        <p:blipFill rotWithShape="1">
          <a:blip r:embed="rId3">
            <a:alphaModFix/>
          </a:blip>
          <a:srcRect b="0" l="0" r="0" t="0"/>
          <a:stretch/>
        </p:blipFill>
        <p:spPr>
          <a:xfrm>
            <a:off x="179512" y="116632"/>
            <a:ext cx="8784976" cy="66247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a:t>
            </a:r>
            <a:endParaRPr/>
          </a:p>
        </p:txBody>
      </p:sp>
      <p:sp>
        <p:nvSpPr>
          <p:cNvPr id="625" name="Google Shape;625;p70"/>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just">
              <a:lnSpc>
                <a:spcPct val="90000"/>
              </a:lnSpc>
              <a:spcBef>
                <a:spcPts val="0"/>
              </a:spcBef>
              <a:spcAft>
                <a:spcPts val="0"/>
              </a:spcAft>
              <a:buSzPts val="2000"/>
              <a:buNone/>
            </a:pPr>
            <a:r>
              <a:rPr b="1" lang="en-US"/>
              <a:t>2) Non-sinusoidal orthogonal basis function</a:t>
            </a:r>
            <a:endParaRPr/>
          </a:p>
          <a:p>
            <a:pPr indent="-127000" lvl="0" marL="91440" rtl="0" algn="just">
              <a:lnSpc>
                <a:spcPct val="90000"/>
              </a:lnSpc>
              <a:spcBef>
                <a:spcPts val="1400"/>
              </a:spcBef>
              <a:spcAft>
                <a:spcPts val="0"/>
              </a:spcAft>
              <a:buSzPts val="2000"/>
              <a:buChar char=" "/>
            </a:pPr>
            <a:r>
              <a:rPr lang="en-US"/>
              <a:t>The transforms whose basis functions are non-sinusoidal in nature.</a:t>
            </a:r>
            <a:endParaRPr/>
          </a:p>
          <a:p>
            <a:pPr indent="0" lvl="0" marL="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One of the important advantages of wavelet transform is that signals (images) can be </a:t>
            </a:r>
            <a:r>
              <a:rPr b="1" lang="en-US"/>
              <a:t>represented in different resolutions.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33"/>
          <p:cNvPicPr preferRelativeResize="0"/>
          <p:nvPr/>
        </p:nvPicPr>
        <p:blipFill rotWithShape="1">
          <a:blip r:embed="rId3">
            <a:alphaModFix/>
          </a:blip>
          <a:srcRect b="0" l="0" r="0" t="0"/>
          <a:stretch/>
        </p:blipFill>
        <p:spPr>
          <a:xfrm>
            <a:off x="5292" y="260648"/>
            <a:ext cx="9085753" cy="645333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34"/>
          <p:cNvPicPr preferRelativeResize="0"/>
          <p:nvPr/>
        </p:nvPicPr>
        <p:blipFill rotWithShape="1">
          <a:blip r:embed="rId3">
            <a:alphaModFix/>
          </a:blip>
          <a:srcRect b="0" l="0" r="0" t="0"/>
          <a:stretch/>
        </p:blipFill>
        <p:spPr>
          <a:xfrm>
            <a:off x="-8384" y="404664"/>
            <a:ext cx="9128123" cy="619268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35"/>
          <p:cNvPicPr preferRelativeResize="0"/>
          <p:nvPr/>
        </p:nvPicPr>
        <p:blipFill rotWithShape="1">
          <a:blip r:embed="rId3">
            <a:alphaModFix/>
          </a:blip>
          <a:srcRect b="0" l="0" r="0" t="0"/>
          <a:stretch/>
        </p:blipFill>
        <p:spPr>
          <a:xfrm>
            <a:off x="151578" y="530261"/>
            <a:ext cx="8992421" cy="5532040"/>
          </a:xfrm>
          <a:prstGeom prst="rect">
            <a:avLst/>
          </a:prstGeom>
          <a:noFill/>
          <a:ln>
            <a:noFill/>
          </a:ln>
        </p:spPr>
      </p:pic>
      <p:pic>
        <p:nvPicPr>
          <p:cNvPr id="1138" name="Google Shape;1138;p135"/>
          <p:cNvPicPr preferRelativeResize="0"/>
          <p:nvPr/>
        </p:nvPicPr>
        <p:blipFill rotWithShape="1">
          <a:blip r:embed="rId4">
            <a:alphaModFix/>
          </a:blip>
          <a:srcRect b="0" l="0" r="0" t="0"/>
          <a:stretch/>
        </p:blipFill>
        <p:spPr>
          <a:xfrm>
            <a:off x="315306" y="5301208"/>
            <a:ext cx="8664963" cy="129614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36"/>
          <p:cNvPicPr preferRelativeResize="0"/>
          <p:nvPr/>
        </p:nvPicPr>
        <p:blipFill rotWithShape="1">
          <a:blip r:embed="rId3">
            <a:alphaModFix/>
          </a:blip>
          <a:srcRect b="0" l="0" r="0" t="0"/>
          <a:stretch/>
        </p:blipFill>
        <p:spPr>
          <a:xfrm>
            <a:off x="-27809" y="476672"/>
            <a:ext cx="9164735" cy="532859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137"/>
          <p:cNvPicPr preferRelativeResize="0"/>
          <p:nvPr/>
        </p:nvPicPr>
        <p:blipFill rotWithShape="1">
          <a:blip r:embed="rId3">
            <a:alphaModFix/>
          </a:blip>
          <a:srcRect b="0" l="0" r="0" t="0"/>
          <a:stretch/>
        </p:blipFill>
        <p:spPr>
          <a:xfrm>
            <a:off x="395536" y="1052736"/>
            <a:ext cx="8568952" cy="417646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IDCT</a:t>
            </a:r>
            <a:endParaRPr/>
          </a:p>
        </p:txBody>
      </p:sp>
      <p:pic>
        <p:nvPicPr>
          <p:cNvPr id="1154" name="Google Shape;1154;p138"/>
          <p:cNvPicPr preferRelativeResize="0"/>
          <p:nvPr>
            <p:ph idx="1" type="body"/>
          </p:nvPr>
        </p:nvPicPr>
        <p:blipFill rotWithShape="1">
          <a:blip r:embed="rId3">
            <a:alphaModFix/>
          </a:blip>
          <a:srcRect b="0" l="0" r="0" t="0"/>
          <a:stretch/>
        </p:blipFill>
        <p:spPr>
          <a:xfrm>
            <a:off x="395536" y="2492896"/>
            <a:ext cx="8280920" cy="208823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SYMMETRIC AND ASYMMETRIC</a:t>
            </a:r>
            <a:endParaRPr/>
          </a:p>
        </p:txBody>
      </p:sp>
      <p:sp>
        <p:nvSpPr>
          <p:cNvPr id="1160" name="Google Shape;1160;p139"/>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b="1" lang="en-US"/>
              <a:t>Transformation Matrix – T</a:t>
            </a:r>
            <a:endParaRPr/>
          </a:p>
          <a:p>
            <a:pPr indent="-127000" lvl="0" marL="91440" rtl="0" algn="l">
              <a:lnSpc>
                <a:spcPct val="90000"/>
              </a:lnSpc>
              <a:spcBef>
                <a:spcPts val="1400"/>
              </a:spcBef>
              <a:spcAft>
                <a:spcPts val="0"/>
              </a:spcAft>
              <a:buSzPts val="2000"/>
              <a:buChar char=" "/>
            </a:pPr>
            <a:r>
              <a:rPr b="1" lang="en-US"/>
              <a:t>Image Matrix – f</a:t>
            </a:r>
            <a:endParaRPr/>
          </a:p>
          <a:p>
            <a:pPr indent="-127000" lvl="0" marL="91440" rtl="0" algn="l">
              <a:lnSpc>
                <a:spcPct val="90000"/>
              </a:lnSpc>
              <a:spcBef>
                <a:spcPts val="1400"/>
              </a:spcBef>
              <a:spcAft>
                <a:spcPts val="0"/>
              </a:spcAft>
              <a:buSzPts val="2000"/>
              <a:buChar char=" "/>
            </a:pPr>
            <a:r>
              <a:rPr b="1" lang="en-US">
                <a:solidFill>
                  <a:srgbClr val="FF0000"/>
                </a:solidFill>
              </a:rPr>
              <a:t>If Transformation matrix is symmetric:</a:t>
            </a:r>
            <a:endParaRPr/>
          </a:p>
          <a:p>
            <a:pPr indent="-127000" lvl="0" marL="91440" rtl="0" algn="l">
              <a:lnSpc>
                <a:spcPct val="90000"/>
              </a:lnSpc>
              <a:spcBef>
                <a:spcPts val="1400"/>
              </a:spcBef>
              <a:spcAft>
                <a:spcPts val="0"/>
              </a:spcAft>
              <a:buSzPts val="2000"/>
              <a:buChar char=" "/>
            </a:pPr>
            <a:r>
              <a:rPr b="1" lang="en-US"/>
              <a:t>F = TfT</a:t>
            </a:r>
            <a:endParaRPr b="1"/>
          </a:p>
          <a:p>
            <a:pPr indent="0" lvl="0" marL="91440" rtl="0" algn="l">
              <a:lnSpc>
                <a:spcPct val="90000"/>
              </a:lnSpc>
              <a:spcBef>
                <a:spcPts val="1400"/>
              </a:spcBef>
              <a:spcAft>
                <a:spcPts val="0"/>
              </a:spcAft>
              <a:buSzPts val="2000"/>
              <a:buNone/>
            </a:pPr>
            <a:r>
              <a:t/>
            </a:r>
            <a:endParaRPr b="1"/>
          </a:p>
          <a:p>
            <a:pPr indent="-127000" lvl="0" marL="91440" rtl="0" algn="l">
              <a:lnSpc>
                <a:spcPct val="90000"/>
              </a:lnSpc>
              <a:spcBef>
                <a:spcPts val="1400"/>
              </a:spcBef>
              <a:spcAft>
                <a:spcPts val="0"/>
              </a:spcAft>
              <a:buSzPts val="2000"/>
              <a:buChar char=" "/>
            </a:pPr>
            <a:r>
              <a:rPr b="1" lang="en-US">
                <a:solidFill>
                  <a:srgbClr val="FF0000"/>
                </a:solidFill>
              </a:rPr>
              <a:t>If Transformation matrix is asymmetric:</a:t>
            </a:r>
            <a:endParaRPr/>
          </a:p>
          <a:p>
            <a:pPr indent="-127000" lvl="0" marL="91440" rtl="0" algn="l">
              <a:lnSpc>
                <a:spcPct val="90000"/>
              </a:lnSpc>
              <a:spcBef>
                <a:spcPts val="1400"/>
              </a:spcBef>
              <a:spcAft>
                <a:spcPts val="0"/>
              </a:spcAft>
              <a:buSzPts val="2000"/>
              <a:buChar char=" "/>
            </a:pPr>
            <a:r>
              <a:rPr b="1" lang="en-US"/>
              <a:t>F = TfT’</a:t>
            </a:r>
            <a:endParaRPr/>
          </a:p>
          <a:p>
            <a:pPr indent="0" lvl="0" marL="91440" rtl="0" algn="l">
              <a:lnSpc>
                <a:spcPct val="90000"/>
              </a:lnSpc>
              <a:spcBef>
                <a:spcPts val="1400"/>
              </a:spcBef>
              <a:spcAft>
                <a:spcPts val="0"/>
              </a:spcAft>
              <a:buSzPts val="2000"/>
              <a:buNone/>
            </a:pPr>
            <a:r>
              <a:t/>
            </a:r>
            <a:endParaRPr b="1">
              <a:solidFill>
                <a:srgbClr val="FF0000"/>
              </a:solidFill>
            </a:endParaRPr>
          </a:p>
          <a:p>
            <a:pPr indent="0" lvl="0" marL="91440" rtl="0" algn="l">
              <a:lnSpc>
                <a:spcPct val="90000"/>
              </a:lnSpc>
              <a:spcBef>
                <a:spcPts val="1400"/>
              </a:spcBef>
              <a:spcAft>
                <a:spcPts val="0"/>
              </a:spcAft>
              <a:buSzPts val="2000"/>
              <a:buNone/>
            </a:pPr>
            <a:r>
              <a:t/>
            </a:r>
            <a:endParaRPr b="1">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HADAMARD TRANSFORM</a:t>
            </a:r>
            <a:endParaRPr/>
          </a:p>
        </p:txBody>
      </p:sp>
      <p:pic>
        <p:nvPicPr>
          <p:cNvPr id="1166" name="Google Shape;1166;p140"/>
          <p:cNvPicPr preferRelativeResize="0"/>
          <p:nvPr>
            <p:ph idx="1" type="body"/>
          </p:nvPr>
        </p:nvPicPr>
        <p:blipFill rotWithShape="1">
          <a:blip r:embed="rId3">
            <a:alphaModFix/>
          </a:blip>
          <a:srcRect b="0" l="0" r="0" t="0"/>
          <a:stretch/>
        </p:blipFill>
        <p:spPr>
          <a:xfrm>
            <a:off x="3341321" y="2132856"/>
            <a:ext cx="2411054" cy="1440160"/>
          </a:xfrm>
          <a:prstGeom prst="rect">
            <a:avLst/>
          </a:prstGeom>
          <a:noFill/>
          <a:ln>
            <a:noFill/>
          </a:ln>
        </p:spPr>
      </p:pic>
      <p:pic>
        <p:nvPicPr>
          <p:cNvPr id="1167" name="Google Shape;1167;p140"/>
          <p:cNvPicPr preferRelativeResize="0"/>
          <p:nvPr/>
        </p:nvPicPr>
        <p:blipFill rotWithShape="1">
          <a:blip r:embed="rId4">
            <a:alphaModFix/>
          </a:blip>
          <a:srcRect b="0" l="0" r="0" t="0"/>
          <a:stretch/>
        </p:blipFill>
        <p:spPr>
          <a:xfrm>
            <a:off x="1194048" y="3573016"/>
            <a:ext cx="6705600" cy="2886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41"/>
          <p:cNvPicPr preferRelativeResize="0"/>
          <p:nvPr/>
        </p:nvPicPr>
        <p:blipFill rotWithShape="1">
          <a:blip r:embed="rId3">
            <a:alphaModFix/>
          </a:blip>
          <a:srcRect b="0" l="0" r="0" t="0"/>
          <a:stretch/>
        </p:blipFill>
        <p:spPr>
          <a:xfrm>
            <a:off x="0" y="188640"/>
            <a:ext cx="8453692" cy="475252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4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HADAMARD TRANSFORM</a:t>
            </a:r>
            <a:endParaRPr/>
          </a:p>
        </p:txBody>
      </p:sp>
      <p:sp>
        <p:nvSpPr>
          <p:cNvPr id="1178" name="Google Shape;1178;p14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Hadamard of Sequence</a:t>
            </a:r>
            <a:endParaRPr/>
          </a:p>
          <a:p>
            <a:pPr indent="0" lvl="0" marL="0" rtl="0" algn="l">
              <a:lnSpc>
                <a:spcPct val="90000"/>
              </a:lnSpc>
              <a:spcBef>
                <a:spcPts val="1400"/>
              </a:spcBef>
              <a:spcAft>
                <a:spcPts val="0"/>
              </a:spcAft>
              <a:buSzPts val="2000"/>
              <a:buNone/>
            </a:pPr>
            <a:r>
              <a:rPr b="1" lang="en-US"/>
              <a:t>	X[n]={H(N).x(n)}</a:t>
            </a:r>
            <a:endParaRPr/>
          </a:p>
          <a:p>
            <a:pPr indent="-127000" lvl="0" marL="91440" rtl="0" algn="l">
              <a:lnSpc>
                <a:spcPct val="90000"/>
              </a:lnSpc>
              <a:spcBef>
                <a:spcPts val="1400"/>
              </a:spcBef>
              <a:spcAft>
                <a:spcPts val="0"/>
              </a:spcAft>
              <a:buSzPts val="2000"/>
              <a:buChar char=" "/>
            </a:pPr>
            <a:r>
              <a:rPr lang="en-US"/>
              <a:t>Inverse Hadamard of Sequence</a:t>
            </a:r>
            <a:endParaRPr/>
          </a:p>
          <a:p>
            <a:pPr indent="0" lvl="0" marL="0" rtl="0" algn="l">
              <a:lnSpc>
                <a:spcPct val="90000"/>
              </a:lnSpc>
              <a:spcBef>
                <a:spcPts val="1400"/>
              </a:spcBef>
              <a:spcAft>
                <a:spcPts val="0"/>
              </a:spcAft>
              <a:buSzPts val="2000"/>
              <a:buNone/>
            </a:pPr>
            <a:r>
              <a:rPr b="1" lang="en-US"/>
              <a:t>	x[n] = 1/N{H(N).X(n)}</a:t>
            </a:r>
            <a:endParaRPr/>
          </a:p>
          <a:p>
            <a:pPr indent="-127000" lvl="0" marL="91440" rtl="0" algn="l">
              <a:lnSpc>
                <a:spcPct val="90000"/>
              </a:lnSpc>
              <a:spcBef>
                <a:spcPts val="1400"/>
              </a:spcBef>
              <a:spcAft>
                <a:spcPts val="0"/>
              </a:spcAft>
              <a:buSzPts val="2000"/>
              <a:buChar char=" "/>
            </a:pPr>
            <a:r>
              <a:rPr lang="en-US"/>
              <a:t>Hadamard of image (2D)</a:t>
            </a:r>
            <a:endParaRPr/>
          </a:p>
          <a:p>
            <a:pPr indent="0" lvl="0" marL="0" rtl="0" algn="l">
              <a:lnSpc>
                <a:spcPct val="90000"/>
              </a:lnSpc>
              <a:spcBef>
                <a:spcPts val="1400"/>
              </a:spcBef>
              <a:spcAft>
                <a:spcPts val="0"/>
              </a:spcAft>
              <a:buSzPts val="2000"/>
              <a:buNone/>
            </a:pPr>
            <a:r>
              <a:rPr lang="en-US"/>
              <a:t>	Hadamard is symmetric transform</a:t>
            </a:r>
            <a:endParaRPr/>
          </a:p>
          <a:p>
            <a:pPr indent="0" lvl="0" marL="0" rtl="0" algn="l">
              <a:lnSpc>
                <a:spcPct val="90000"/>
              </a:lnSpc>
              <a:spcBef>
                <a:spcPts val="1400"/>
              </a:spcBef>
              <a:spcAft>
                <a:spcPts val="0"/>
              </a:spcAft>
              <a:buSzPts val="2000"/>
              <a:buNone/>
            </a:pPr>
            <a:r>
              <a:rPr b="1" lang="en-US"/>
              <a:t>	F = TfT</a:t>
            </a:r>
            <a:endParaRPr b="1"/>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a:t>
            </a:r>
            <a:endParaRPr/>
          </a:p>
        </p:txBody>
      </p:sp>
      <p:sp>
        <p:nvSpPr>
          <p:cNvPr id="631" name="Google Shape;631;p71"/>
          <p:cNvSpPr txBox="1"/>
          <p:nvPr>
            <p:ph idx="1" type="body"/>
          </p:nvPr>
        </p:nvSpPr>
        <p:spPr>
          <a:xfrm>
            <a:off x="457200" y="1600200"/>
            <a:ext cx="8229600" cy="5069160"/>
          </a:xfrm>
          <a:prstGeom prst="rect">
            <a:avLst/>
          </a:prstGeom>
          <a:noFill/>
          <a:ln>
            <a:noFill/>
          </a:ln>
        </p:spPr>
        <p:txBody>
          <a:bodyPr anchorCtr="0" anchor="t" bIns="45700" lIns="45700" spcFirstLastPara="1" rIns="45700" wrap="square" tIns="45700">
            <a:normAutofit/>
          </a:bodyPr>
          <a:lstStyle/>
          <a:p>
            <a:pPr indent="0" lvl="0" marL="0" rtl="0" algn="just">
              <a:lnSpc>
                <a:spcPct val="90000"/>
              </a:lnSpc>
              <a:spcBef>
                <a:spcPts val="0"/>
              </a:spcBef>
              <a:spcAft>
                <a:spcPts val="0"/>
              </a:spcAft>
              <a:buSzPts val="2000"/>
              <a:buNone/>
            </a:pPr>
            <a:r>
              <a:rPr b="1" lang="en-US"/>
              <a:t>3) Basis function depending on statistics of input  signal</a:t>
            </a:r>
            <a:endParaRPr/>
          </a:p>
          <a:p>
            <a:pPr indent="-127000" lvl="0" marL="91440" rtl="0" algn="just">
              <a:lnSpc>
                <a:spcPct val="90000"/>
              </a:lnSpc>
              <a:spcBef>
                <a:spcPts val="1400"/>
              </a:spcBef>
              <a:spcAft>
                <a:spcPts val="0"/>
              </a:spcAft>
              <a:buSzPts val="2000"/>
              <a:buChar char=" "/>
            </a:pPr>
            <a:r>
              <a:rPr lang="en-US"/>
              <a:t>The transform whose basis function depends on the statistics of input signal are KL transform and singular value decomposition.</a:t>
            </a:r>
            <a:endParaRPr/>
          </a:p>
          <a:p>
            <a:pPr indent="0" lvl="0" marL="91440" rtl="0" algn="just">
              <a:lnSpc>
                <a:spcPct val="90000"/>
              </a:lnSpc>
              <a:spcBef>
                <a:spcPts val="1400"/>
              </a:spcBef>
              <a:spcAft>
                <a:spcPts val="0"/>
              </a:spcAft>
              <a:buSzPts val="2000"/>
              <a:buNone/>
            </a:pPr>
            <a:r>
              <a:t/>
            </a:r>
            <a:endParaRPr/>
          </a:p>
          <a:p>
            <a:pPr indent="-127000" lvl="0" marL="91440" rtl="0" algn="just">
              <a:lnSpc>
                <a:spcPct val="90000"/>
              </a:lnSpc>
              <a:spcBef>
                <a:spcPts val="1400"/>
              </a:spcBef>
              <a:spcAft>
                <a:spcPts val="0"/>
              </a:spcAft>
              <a:buSzPts val="2000"/>
              <a:buChar char=" "/>
            </a:pPr>
            <a:r>
              <a:rPr lang="en-US"/>
              <a:t>The KL transform is considered to be the best among all linear transforms with respect to </a:t>
            </a:r>
            <a:r>
              <a:rPr b="1" lang="en-US"/>
              <a:t>energy compaction</a:t>
            </a:r>
            <a:r>
              <a:rPr lang="en-US"/>
              <a:t>.</a:t>
            </a:r>
            <a:endParaRPr b="1"/>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43"/>
          <p:cNvPicPr preferRelativeResize="0"/>
          <p:nvPr/>
        </p:nvPicPr>
        <p:blipFill rotWithShape="1">
          <a:blip r:embed="rId3">
            <a:alphaModFix/>
          </a:blip>
          <a:srcRect b="0" l="0" r="0" t="0"/>
          <a:stretch/>
        </p:blipFill>
        <p:spPr>
          <a:xfrm>
            <a:off x="180226" y="332656"/>
            <a:ext cx="4536504" cy="4464495"/>
          </a:xfrm>
          <a:prstGeom prst="rect">
            <a:avLst/>
          </a:prstGeom>
          <a:noFill/>
          <a:ln>
            <a:noFill/>
          </a:ln>
        </p:spPr>
      </p:pic>
      <p:pic>
        <p:nvPicPr>
          <p:cNvPr id="1184" name="Google Shape;1184;p143"/>
          <p:cNvPicPr preferRelativeResize="0"/>
          <p:nvPr/>
        </p:nvPicPr>
        <p:blipFill rotWithShape="1">
          <a:blip r:embed="rId4">
            <a:alphaModFix/>
          </a:blip>
          <a:srcRect b="0" l="0" r="0" t="0"/>
          <a:stretch/>
        </p:blipFill>
        <p:spPr>
          <a:xfrm>
            <a:off x="4881380" y="717053"/>
            <a:ext cx="3816424" cy="4080098"/>
          </a:xfrm>
          <a:prstGeom prst="rect">
            <a:avLst/>
          </a:prstGeom>
          <a:noFill/>
          <a:ln>
            <a:noFill/>
          </a:ln>
        </p:spPr>
      </p:pic>
      <p:sp>
        <p:nvSpPr>
          <p:cNvPr id="1185" name="Google Shape;1185;p143"/>
          <p:cNvSpPr/>
          <p:nvPr/>
        </p:nvSpPr>
        <p:spPr>
          <a:xfrm>
            <a:off x="4572000" y="2996952"/>
            <a:ext cx="288032" cy="144015"/>
          </a:xfrm>
          <a:prstGeom prst="rightArrow">
            <a:avLst>
              <a:gd fmla="val 50000" name="adj1"/>
              <a:gd fmla="val 50000" name="adj2"/>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WALSH TRANSFORM</a:t>
            </a:r>
            <a:endParaRPr/>
          </a:p>
        </p:txBody>
      </p:sp>
      <p:pic>
        <p:nvPicPr>
          <p:cNvPr id="1191" name="Google Shape;1191;p144"/>
          <p:cNvPicPr preferRelativeResize="0"/>
          <p:nvPr>
            <p:ph idx="1" type="body"/>
          </p:nvPr>
        </p:nvPicPr>
        <p:blipFill rotWithShape="1">
          <a:blip r:embed="rId3">
            <a:alphaModFix/>
          </a:blip>
          <a:srcRect b="0" l="0" r="0" t="0"/>
          <a:stretch/>
        </p:blipFill>
        <p:spPr>
          <a:xfrm>
            <a:off x="1115616" y="2420888"/>
            <a:ext cx="6811592" cy="33843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HAAR TRANSFORM</a:t>
            </a:r>
            <a:endParaRPr/>
          </a:p>
        </p:txBody>
      </p:sp>
      <p:sp>
        <p:nvSpPr>
          <p:cNvPr id="1197" name="Google Shape;1197;p145"/>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pic>
        <p:nvPicPr>
          <p:cNvPr id="1198" name="Google Shape;1198;p145"/>
          <p:cNvPicPr preferRelativeResize="0"/>
          <p:nvPr/>
        </p:nvPicPr>
        <p:blipFill rotWithShape="1">
          <a:blip r:embed="rId3">
            <a:alphaModFix/>
          </a:blip>
          <a:srcRect b="0" l="0" r="0" t="0"/>
          <a:stretch/>
        </p:blipFill>
        <p:spPr>
          <a:xfrm>
            <a:off x="475021" y="2060848"/>
            <a:ext cx="8208912" cy="525658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HAAR TRANSFORM</a:t>
            </a:r>
            <a:endParaRPr/>
          </a:p>
        </p:txBody>
      </p:sp>
      <p:pic>
        <p:nvPicPr>
          <p:cNvPr id="1204" name="Google Shape;1204;p146"/>
          <p:cNvPicPr preferRelativeResize="0"/>
          <p:nvPr>
            <p:ph idx="1" type="body"/>
          </p:nvPr>
        </p:nvPicPr>
        <p:blipFill rotWithShape="1">
          <a:blip r:embed="rId3">
            <a:alphaModFix/>
          </a:blip>
          <a:srcRect b="0" l="0" r="0" t="0"/>
          <a:stretch/>
        </p:blipFill>
        <p:spPr>
          <a:xfrm>
            <a:off x="539552" y="2204864"/>
            <a:ext cx="8167169" cy="309634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47"/>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ENHANCEMENT IN THE FREQUENCY DOMAIN</a:t>
            </a:r>
            <a:endParaRPr/>
          </a:p>
        </p:txBody>
      </p:sp>
      <p:sp>
        <p:nvSpPr>
          <p:cNvPr id="1210" name="Google Shape;1210;p147"/>
          <p:cNvSpPr txBox="1"/>
          <p:nvPr>
            <p:ph idx="1" type="body"/>
          </p:nvPr>
        </p:nvSpPr>
        <p:spPr>
          <a:xfrm>
            <a:off x="395536" y="1988840"/>
            <a:ext cx="8229600" cy="4502271"/>
          </a:xfrm>
          <a:prstGeom prst="rect">
            <a:avLst/>
          </a:prstGeom>
          <a:noFill/>
          <a:ln>
            <a:noFill/>
          </a:ln>
        </p:spPr>
        <p:txBody>
          <a:bodyPr anchorCtr="0" anchor="t" bIns="45700" lIns="45700" spcFirstLastPara="1" rIns="45700" wrap="square" tIns="45700">
            <a:normAutofit fontScale="92500" lnSpcReduction="20000"/>
          </a:bodyPr>
          <a:lstStyle/>
          <a:p>
            <a:pPr indent="-117475" lvl="0" marL="91440" rtl="0" algn="just">
              <a:lnSpc>
                <a:spcPct val="90000"/>
              </a:lnSpc>
              <a:spcBef>
                <a:spcPts val="0"/>
              </a:spcBef>
              <a:spcAft>
                <a:spcPts val="0"/>
              </a:spcAft>
              <a:buSzPct val="100000"/>
              <a:buChar char=" "/>
            </a:pPr>
            <a:r>
              <a:rPr lang="en-US"/>
              <a:t>If we multiply each element of the Fourier coefficient by a suitably chosen weighting function then we can </a:t>
            </a:r>
            <a:r>
              <a:rPr b="1" lang="en-US"/>
              <a:t>accentuate certain frequency components and attenuate others. </a:t>
            </a:r>
            <a:endParaRPr/>
          </a:p>
          <a:p>
            <a:pPr indent="-117475" lvl="0" marL="91440" rtl="0" algn="just">
              <a:lnSpc>
                <a:spcPct val="90000"/>
              </a:lnSpc>
              <a:spcBef>
                <a:spcPts val="1400"/>
              </a:spcBef>
              <a:spcAft>
                <a:spcPts val="0"/>
              </a:spcAft>
              <a:buSzPct val="100000"/>
              <a:buChar char=" "/>
            </a:pPr>
            <a:r>
              <a:rPr lang="en-US"/>
              <a:t>This </a:t>
            </a:r>
            <a:r>
              <a:rPr b="1" lang="en-US"/>
              <a:t>selective enhancement or suppression of frequency components </a:t>
            </a:r>
            <a:r>
              <a:rPr lang="en-US"/>
              <a:t>is termed Fourier filtering or frequency domain filtering.</a:t>
            </a:r>
            <a:endParaRPr/>
          </a:p>
          <a:p>
            <a:pPr indent="-117475" lvl="0" marL="91440" rtl="0" algn="just">
              <a:lnSpc>
                <a:spcPct val="90000"/>
              </a:lnSpc>
              <a:spcBef>
                <a:spcPts val="1400"/>
              </a:spcBef>
              <a:spcAft>
                <a:spcPts val="0"/>
              </a:spcAft>
              <a:buSzPct val="100000"/>
              <a:buChar char=" "/>
            </a:pPr>
            <a:r>
              <a:rPr lang="en-US"/>
              <a:t>The spatial representation of image data </a:t>
            </a:r>
            <a:r>
              <a:rPr b="1" lang="en-US"/>
              <a:t>describes the adjacency relationship between the pixels.</a:t>
            </a:r>
            <a:r>
              <a:rPr lang="en-US"/>
              <a:t> </a:t>
            </a:r>
            <a:endParaRPr/>
          </a:p>
          <a:p>
            <a:pPr indent="-117475" lvl="0" marL="91440" rtl="0" algn="just">
              <a:lnSpc>
                <a:spcPct val="90000"/>
              </a:lnSpc>
              <a:spcBef>
                <a:spcPts val="1400"/>
              </a:spcBef>
              <a:spcAft>
                <a:spcPts val="0"/>
              </a:spcAft>
              <a:buSzPct val="100000"/>
              <a:buChar char=" "/>
            </a:pPr>
            <a:r>
              <a:rPr lang="en-US"/>
              <a:t>On the other hand, the frequency domain </a:t>
            </a:r>
            <a:r>
              <a:rPr b="1" lang="en-US"/>
              <a:t>representation clusters the image data according to their frequency distribution.</a:t>
            </a:r>
            <a:endParaRPr/>
          </a:p>
          <a:p>
            <a:pPr indent="-117475" lvl="0" marL="91440" rtl="0" algn="just">
              <a:lnSpc>
                <a:spcPct val="90000"/>
              </a:lnSpc>
              <a:spcBef>
                <a:spcPts val="1400"/>
              </a:spcBef>
              <a:spcAft>
                <a:spcPts val="0"/>
              </a:spcAft>
              <a:buSzPct val="100000"/>
              <a:buChar char=" "/>
            </a:pPr>
            <a:r>
              <a:rPr lang="en-US"/>
              <a:t>In frequency domain filtering, the </a:t>
            </a:r>
            <a:r>
              <a:rPr b="1" lang="en-US"/>
              <a:t>image data is dissected into various spectral bands</a:t>
            </a:r>
            <a:r>
              <a:rPr lang="en-US"/>
              <a:t>, where each band depicts a specific range of details within the image. </a:t>
            </a:r>
            <a:endParaRPr/>
          </a:p>
          <a:p>
            <a:pPr indent="-117475" lvl="0" marL="91440" rtl="0" algn="just">
              <a:lnSpc>
                <a:spcPct val="90000"/>
              </a:lnSpc>
              <a:spcBef>
                <a:spcPts val="1400"/>
              </a:spcBef>
              <a:spcAft>
                <a:spcPts val="0"/>
              </a:spcAft>
              <a:buSzPct val="100000"/>
              <a:buChar char=" "/>
            </a:pPr>
            <a:r>
              <a:rPr lang="en-US"/>
              <a:t>The </a:t>
            </a:r>
            <a:r>
              <a:rPr b="1" lang="en-US"/>
              <a:t>process of selective frequency inclusion or exclusion is termed frequency domain filtering.</a:t>
            </a:r>
            <a:endParaRPr/>
          </a:p>
          <a:p>
            <a:pPr indent="-117475" lvl="0" marL="91440" rtl="0" algn="just">
              <a:lnSpc>
                <a:spcPct val="90000"/>
              </a:lnSpc>
              <a:spcBef>
                <a:spcPts val="1400"/>
              </a:spcBef>
              <a:spcAft>
                <a:spcPts val="0"/>
              </a:spcAft>
              <a:buSzPct val="100000"/>
              <a:buChar char=" "/>
            </a:pPr>
            <a:r>
              <a:rPr lang="en-US"/>
              <a:t>It is possible to perform filtering in the frequency domain by specifying the frequencies that should be kept and the frequencies that should be discarded.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ENHANCEMENT IN THE FREQUENCY DOMAIN</a:t>
            </a:r>
            <a:endParaRPr/>
          </a:p>
        </p:txBody>
      </p:sp>
      <p:sp>
        <p:nvSpPr>
          <p:cNvPr id="1216" name="Google Shape;1216;p148"/>
          <p:cNvSpPr txBox="1"/>
          <p:nvPr>
            <p:ph idx="1" type="body"/>
          </p:nvPr>
        </p:nvSpPr>
        <p:spPr>
          <a:xfrm>
            <a:off x="457200" y="1600200"/>
            <a:ext cx="8229600" cy="4853136"/>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just">
              <a:lnSpc>
                <a:spcPct val="90000"/>
              </a:lnSpc>
              <a:spcBef>
                <a:spcPts val="1400"/>
              </a:spcBef>
              <a:spcAft>
                <a:spcPts val="0"/>
              </a:spcAft>
              <a:buSzPts val="2000"/>
              <a:buNone/>
            </a:pPr>
            <a:r>
              <a:rPr lang="en-US"/>
              <a:t>f(m,n) – original image</a:t>
            </a:r>
            <a:endParaRPr/>
          </a:p>
          <a:p>
            <a:pPr indent="0" lvl="0" marL="0" rtl="0" algn="just">
              <a:lnSpc>
                <a:spcPct val="90000"/>
              </a:lnSpc>
              <a:spcBef>
                <a:spcPts val="1400"/>
              </a:spcBef>
              <a:spcAft>
                <a:spcPts val="0"/>
              </a:spcAft>
              <a:buSzPts val="2000"/>
              <a:buNone/>
            </a:pPr>
            <a:r>
              <a:rPr lang="en-US"/>
              <a:t>F(k,l) – FT of original image</a:t>
            </a:r>
            <a:endParaRPr/>
          </a:p>
          <a:p>
            <a:pPr indent="0" lvl="0" marL="0" rtl="0" algn="just">
              <a:lnSpc>
                <a:spcPct val="90000"/>
              </a:lnSpc>
              <a:spcBef>
                <a:spcPts val="1400"/>
              </a:spcBef>
              <a:spcAft>
                <a:spcPts val="0"/>
              </a:spcAft>
              <a:buSzPts val="2000"/>
              <a:buNone/>
            </a:pPr>
            <a:r>
              <a:rPr lang="en-US"/>
              <a:t>h(m,n) – Filtering mask</a:t>
            </a:r>
            <a:endParaRPr/>
          </a:p>
          <a:p>
            <a:pPr indent="0" lvl="0" marL="0" rtl="0" algn="just">
              <a:lnSpc>
                <a:spcPct val="90000"/>
              </a:lnSpc>
              <a:spcBef>
                <a:spcPts val="1400"/>
              </a:spcBef>
              <a:spcAft>
                <a:spcPts val="0"/>
              </a:spcAft>
              <a:buSzPts val="2000"/>
              <a:buNone/>
            </a:pPr>
            <a:r>
              <a:rPr lang="en-US"/>
              <a:t>H(k,l) – FT of filtering mask</a:t>
            </a:r>
            <a:endParaRPr/>
          </a:p>
        </p:txBody>
      </p:sp>
      <p:pic>
        <p:nvPicPr>
          <p:cNvPr id="1217" name="Google Shape;1217;p148"/>
          <p:cNvPicPr preferRelativeResize="0"/>
          <p:nvPr/>
        </p:nvPicPr>
        <p:blipFill rotWithShape="1">
          <a:blip r:embed="rId3">
            <a:alphaModFix/>
          </a:blip>
          <a:srcRect b="0" l="0" r="0" t="0"/>
          <a:stretch/>
        </p:blipFill>
        <p:spPr>
          <a:xfrm>
            <a:off x="1413346" y="1988840"/>
            <a:ext cx="6086475" cy="542925"/>
          </a:xfrm>
          <a:prstGeom prst="rect">
            <a:avLst/>
          </a:prstGeom>
          <a:noFill/>
          <a:ln>
            <a:noFill/>
          </a:ln>
        </p:spPr>
      </p:pic>
      <p:pic>
        <p:nvPicPr>
          <p:cNvPr id="1218" name="Google Shape;1218;p148"/>
          <p:cNvPicPr preferRelativeResize="0"/>
          <p:nvPr/>
        </p:nvPicPr>
        <p:blipFill rotWithShape="1">
          <a:blip r:embed="rId4">
            <a:alphaModFix/>
          </a:blip>
          <a:srcRect b="0" l="0" r="0" t="0"/>
          <a:stretch/>
        </p:blipFill>
        <p:spPr>
          <a:xfrm>
            <a:off x="1413346" y="2626126"/>
            <a:ext cx="5966966" cy="606020"/>
          </a:xfrm>
          <a:prstGeom prst="rect">
            <a:avLst/>
          </a:prstGeom>
          <a:noFill/>
          <a:ln>
            <a:noFill/>
          </a:ln>
        </p:spPr>
      </p:pic>
      <p:pic>
        <p:nvPicPr>
          <p:cNvPr id="1219" name="Google Shape;1219;p148"/>
          <p:cNvPicPr preferRelativeResize="0"/>
          <p:nvPr/>
        </p:nvPicPr>
        <p:blipFill rotWithShape="1">
          <a:blip r:embed="rId5">
            <a:alphaModFix/>
          </a:blip>
          <a:srcRect b="0" l="0" r="0" t="0"/>
          <a:stretch/>
        </p:blipFill>
        <p:spPr>
          <a:xfrm>
            <a:off x="1488815" y="3356992"/>
            <a:ext cx="6027596" cy="576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4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225" name="Google Shape;1225;p149"/>
          <p:cNvSpPr txBox="1"/>
          <p:nvPr>
            <p:ph idx="1" type="body"/>
          </p:nvPr>
        </p:nvSpPr>
        <p:spPr>
          <a:xfrm>
            <a:off x="768096" y="2670048"/>
            <a:ext cx="7290055" cy="3639312"/>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1. Low pass filter:</a:t>
            </a:r>
            <a:endParaRPr/>
          </a:p>
          <a:p>
            <a:pPr indent="-127000" lvl="0" marL="91440" rtl="0" algn="l">
              <a:lnSpc>
                <a:spcPct val="90000"/>
              </a:lnSpc>
              <a:spcBef>
                <a:spcPts val="1400"/>
              </a:spcBef>
              <a:spcAft>
                <a:spcPts val="0"/>
              </a:spcAft>
              <a:buSzPts val="2000"/>
              <a:buChar char=" "/>
            </a:pPr>
            <a:r>
              <a:rPr b="1" lang="en-US"/>
              <a:t>1. Low pass filter </a:t>
            </a:r>
            <a:r>
              <a:rPr lang="en-US"/>
              <a:t>removes the high frequency components that means it keeps low frequency components. It is used for smoothing the image. It is used to smoothen the image by attenuating high frequency components and preserving low frequency components.</a:t>
            </a:r>
            <a:endParaRPr/>
          </a:p>
          <a:p>
            <a:pPr indent="-127000" lvl="0" marL="91440" rtl="0" algn="l">
              <a:lnSpc>
                <a:spcPct val="90000"/>
              </a:lnSpc>
              <a:spcBef>
                <a:spcPts val="1400"/>
              </a:spcBef>
              <a:spcAft>
                <a:spcPts val="0"/>
              </a:spcAft>
              <a:buSzPts val="2000"/>
              <a:buChar char=" "/>
            </a:pPr>
            <a:r>
              <a:rPr lang="en-US"/>
              <a:t>Mechanism of low pass filtering in frequency domain is given by:</a:t>
            </a:r>
            <a:endParaRPr/>
          </a:p>
          <a:p>
            <a:pPr indent="-127000" lvl="0" marL="91440" rtl="0" algn="l">
              <a:lnSpc>
                <a:spcPct val="90000"/>
              </a:lnSpc>
              <a:spcBef>
                <a:spcPts val="1400"/>
              </a:spcBef>
              <a:spcAft>
                <a:spcPts val="0"/>
              </a:spcAft>
              <a:buSzPts val="2000"/>
              <a:buChar char=" "/>
            </a:pPr>
            <a:r>
              <a:rPr lang="en-US"/>
              <a:t>G(u, v) = H(u, v) . F(u, v)</a:t>
            </a:r>
            <a:endParaRPr/>
          </a:p>
          <a:p>
            <a:pPr indent="-127000" lvl="0" marL="91440" rtl="0" algn="l">
              <a:lnSpc>
                <a:spcPct val="90000"/>
              </a:lnSpc>
              <a:spcBef>
                <a:spcPts val="1400"/>
              </a:spcBef>
              <a:spcAft>
                <a:spcPts val="0"/>
              </a:spcAft>
              <a:buSzPts val="2000"/>
              <a:buChar char=" "/>
            </a:pPr>
            <a:r>
              <a:rPr lang="en-US"/>
              <a:t>where F(u, v) is the Fourier Transform of original image</a:t>
            </a:r>
            <a:endParaRPr/>
          </a:p>
          <a:p>
            <a:pPr indent="-127000" lvl="0" marL="91440" rtl="0" algn="l">
              <a:lnSpc>
                <a:spcPct val="90000"/>
              </a:lnSpc>
              <a:spcBef>
                <a:spcPts val="1400"/>
              </a:spcBef>
              <a:spcAft>
                <a:spcPts val="0"/>
              </a:spcAft>
              <a:buSzPts val="2000"/>
              <a:buChar char=" "/>
            </a:pPr>
            <a:r>
              <a:rPr lang="en-US"/>
              <a:t>and H(u, v) is the Fourier Transform of filtering mask </a:t>
            </a:r>
            <a:endParaRPr/>
          </a:p>
        </p:txBody>
      </p:sp>
      <p:pic>
        <p:nvPicPr>
          <p:cNvPr id="1226" name="Google Shape;1226;p149"/>
          <p:cNvPicPr preferRelativeResize="0"/>
          <p:nvPr/>
        </p:nvPicPr>
        <p:blipFill rotWithShape="1">
          <a:blip r:embed="rId3">
            <a:alphaModFix/>
          </a:blip>
          <a:srcRect b="0" l="0" r="0" t="0"/>
          <a:stretch/>
        </p:blipFill>
        <p:spPr>
          <a:xfrm>
            <a:off x="768096" y="0"/>
            <a:ext cx="7290054" cy="306155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232" name="Google Shape;1232;p150"/>
          <p:cNvSpPr txBox="1"/>
          <p:nvPr>
            <p:ph idx="1" type="body"/>
          </p:nvPr>
        </p:nvSpPr>
        <p:spPr>
          <a:xfrm>
            <a:off x="768096" y="2670048"/>
            <a:ext cx="7290055" cy="3639312"/>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1. Low pass filter:</a:t>
            </a:r>
            <a:endParaRPr/>
          </a:p>
          <a:p>
            <a:pPr indent="-127000" lvl="0" marL="91440" rtl="0" algn="l">
              <a:lnSpc>
                <a:spcPct val="90000"/>
              </a:lnSpc>
              <a:spcBef>
                <a:spcPts val="1400"/>
              </a:spcBef>
              <a:spcAft>
                <a:spcPts val="0"/>
              </a:spcAft>
              <a:buSzPts val="2000"/>
              <a:buChar char=" "/>
            </a:pPr>
            <a:r>
              <a:rPr b="1" lang="en-US"/>
              <a:t>2. High pass filter: </a:t>
            </a:r>
            <a:r>
              <a:rPr lang="en-US"/>
              <a:t>High pass filter removes the low frequency components that means it keeps high frequency components. It is used for sharpening the image. It is used to sharpen the image by attenuating low frequency components and preserving high frequency components.</a:t>
            </a:r>
            <a:endParaRPr/>
          </a:p>
          <a:p>
            <a:pPr indent="-127000" lvl="0" marL="91440" rtl="0" algn="l">
              <a:lnSpc>
                <a:spcPct val="90000"/>
              </a:lnSpc>
              <a:spcBef>
                <a:spcPts val="1400"/>
              </a:spcBef>
              <a:spcAft>
                <a:spcPts val="0"/>
              </a:spcAft>
              <a:buSzPts val="2000"/>
              <a:buChar char=" "/>
            </a:pPr>
            <a:r>
              <a:rPr lang="en-US"/>
              <a:t>Mechanism of high pass filtering in frequency domain is given by:</a:t>
            </a:r>
            <a:endParaRPr/>
          </a:p>
          <a:p>
            <a:pPr indent="0" lvl="0" marL="91440" rtl="0" algn="l">
              <a:lnSpc>
                <a:spcPct val="90000"/>
              </a:lnSpc>
              <a:spcBef>
                <a:spcPts val="1400"/>
              </a:spcBef>
              <a:spcAft>
                <a:spcPts val="0"/>
              </a:spcAft>
              <a:buSzPts val="2000"/>
              <a:buNone/>
            </a:pPr>
            <a:r>
              <a:t/>
            </a:r>
            <a:endParaRPr/>
          </a:p>
        </p:txBody>
      </p:sp>
      <p:pic>
        <p:nvPicPr>
          <p:cNvPr id="1233" name="Google Shape;1233;p150"/>
          <p:cNvPicPr preferRelativeResize="0"/>
          <p:nvPr/>
        </p:nvPicPr>
        <p:blipFill rotWithShape="1">
          <a:blip r:embed="rId3">
            <a:alphaModFix/>
          </a:blip>
          <a:srcRect b="0" l="0" r="0" t="0"/>
          <a:stretch/>
        </p:blipFill>
        <p:spPr>
          <a:xfrm>
            <a:off x="768096" y="0"/>
            <a:ext cx="7290054" cy="3061556"/>
          </a:xfrm>
          <a:prstGeom prst="rect">
            <a:avLst/>
          </a:prstGeom>
          <a:noFill/>
          <a:ln>
            <a:noFill/>
          </a:ln>
        </p:spPr>
      </p:pic>
      <p:sp>
        <p:nvSpPr>
          <p:cNvPr id="1234" name="Google Shape;1234;p150"/>
          <p:cNvSpPr txBox="1"/>
          <p:nvPr/>
        </p:nvSpPr>
        <p:spPr>
          <a:xfrm>
            <a:off x="779608" y="4992940"/>
            <a:ext cx="782483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H(u, v) = 1 - H'(u, v)</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where H(u, v) is the Fourier Transform of high pass filtering</a:t>
            </a:r>
            <a:endParaRPr/>
          </a:p>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and H'(u, v) is the Fourier Transform of low pass filtering </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5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t/>
            </a:r>
            <a:endParaRPr/>
          </a:p>
        </p:txBody>
      </p:sp>
      <p:sp>
        <p:nvSpPr>
          <p:cNvPr id="1240" name="Google Shape;1240;p151"/>
          <p:cNvSpPr txBox="1"/>
          <p:nvPr>
            <p:ph idx="1" type="body"/>
          </p:nvPr>
        </p:nvSpPr>
        <p:spPr>
          <a:xfrm>
            <a:off x="768096" y="2670048"/>
            <a:ext cx="7290055" cy="3639312"/>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1. Low pass filter:</a:t>
            </a:r>
            <a:endParaRPr/>
          </a:p>
          <a:p>
            <a:pPr indent="-127000" lvl="0" marL="91440" rtl="0" algn="l">
              <a:lnSpc>
                <a:spcPct val="90000"/>
              </a:lnSpc>
              <a:spcBef>
                <a:spcPts val="1400"/>
              </a:spcBef>
              <a:spcAft>
                <a:spcPts val="0"/>
              </a:spcAft>
              <a:buSzPts val="2000"/>
              <a:buChar char=" "/>
            </a:pPr>
            <a:r>
              <a:rPr b="1" lang="en-US"/>
              <a:t>3. Band pass filter: </a:t>
            </a:r>
            <a:r>
              <a:rPr lang="en-US"/>
              <a:t>Band pass filter removes the very low frequency and very high frequency components that means it keeps the moderate range band of frequencies. Band pass filtering is used to enhance edges while reducing the noise at the same time.</a:t>
            </a:r>
            <a:endParaRPr/>
          </a:p>
          <a:p>
            <a:pPr indent="-127000" lvl="0" marL="91440" rtl="0" algn="l">
              <a:lnSpc>
                <a:spcPct val="90000"/>
              </a:lnSpc>
              <a:spcBef>
                <a:spcPts val="1400"/>
              </a:spcBef>
              <a:spcAft>
                <a:spcPts val="0"/>
              </a:spcAft>
              <a:buSzPts val="2000"/>
              <a:buChar char=" "/>
            </a:pPr>
            <a:r>
              <a:rPr lang="en-US"/>
              <a:t>Band pass filter removes the very low frequency and very high frequency components that means it keeps the moderate range band of frequencies. Band pass filtering is used to enhance edges while reducing the noise at the same time.</a:t>
            </a:r>
            <a:endParaRPr/>
          </a:p>
        </p:txBody>
      </p:sp>
      <p:pic>
        <p:nvPicPr>
          <p:cNvPr id="1241" name="Google Shape;1241;p151"/>
          <p:cNvPicPr preferRelativeResize="0"/>
          <p:nvPr/>
        </p:nvPicPr>
        <p:blipFill rotWithShape="1">
          <a:blip r:embed="rId3">
            <a:alphaModFix/>
          </a:blip>
          <a:srcRect b="0" l="0" r="0" t="0"/>
          <a:stretch/>
        </p:blipFill>
        <p:spPr>
          <a:xfrm>
            <a:off x="768096" y="0"/>
            <a:ext cx="7290054" cy="306155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LOW PASS (LP) FILTERS</a:t>
            </a:r>
            <a:endParaRPr/>
          </a:p>
        </p:txBody>
      </p:sp>
      <p:sp>
        <p:nvSpPr>
          <p:cNvPr id="1247" name="Google Shape;1247;p15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Ideal low-pass filter (ILPF) </a:t>
            </a:r>
            <a:endParaRPr/>
          </a:p>
          <a:p>
            <a:pPr indent="-127000" lvl="0" marL="91440" rtl="0" algn="l">
              <a:lnSpc>
                <a:spcPct val="90000"/>
              </a:lnSpc>
              <a:spcBef>
                <a:spcPts val="1400"/>
              </a:spcBef>
              <a:spcAft>
                <a:spcPts val="0"/>
              </a:spcAft>
              <a:buSzPts val="2000"/>
              <a:buChar char=" "/>
            </a:pPr>
            <a:r>
              <a:rPr lang="en-US"/>
              <a:t>Butterworth low-pass filter (BLPF)</a:t>
            </a:r>
            <a:endParaRPr/>
          </a:p>
          <a:p>
            <a:pPr indent="-127000" lvl="0" marL="91440" rtl="0" algn="l">
              <a:lnSpc>
                <a:spcPct val="90000"/>
              </a:lnSpc>
              <a:spcBef>
                <a:spcPts val="1400"/>
              </a:spcBef>
              <a:spcAft>
                <a:spcPts val="0"/>
              </a:spcAft>
              <a:buSzPts val="2000"/>
              <a:buChar char=" "/>
            </a:pPr>
            <a:r>
              <a:rPr lang="en-US"/>
              <a:t>Gaussian low-pass filter (GLPF)</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2"/>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IMAGE TRANSFORM</a:t>
            </a:r>
            <a:endParaRPr/>
          </a:p>
        </p:txBody>
      </p:sp>
      <p:sp>
        <p:nvSpPr>
          <p:cNvPr id="637" name="Google Shape;637;p72"/>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2000"/>
              <a:buNone/>
            </a:pPr>
            <a:r>
              <a:rPr b="1" lang="en-US"/>
              <a:t>4) Directional transformation</a:t>
            </a:r>
            <a:endParaRPr/>
          </a:p>
          <a:p>
            <a:pPr indent="-127000" lvl="0" marL="91440" rtl="0" algn="just">
              <a:lnSpc>
                <a:spcPct val="90000"/>
              </a:lnSpc>
              <a:spcBef>
                <a:spcPts val="1400"/>
              </a:spcBef>
              <a:spcAft>
                <a:spcPts val="0"/>
              </a:spcAft>
              <a:buSzPts val="2000"/>
              <a:buChar char=" "/>
            </a:pPr>
            <a:r>
              <a:rPr lang="en-US"/>
              <a:t>The transforms whose basis functions are effective in </a:t>
            </a:r>
            <a:r>
              <a:rPr b="1" lang="en-US"/>
              <a:t>representing the directional information of a signal </a:t>
            </a:r>
            <a:r>
              <a:rPr lang="en-US"/>
              <a:t>include Hough transform, Radon transform, Ridgelet transform and Contourlet transform.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53"/>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IDEAL LOW-PASS (LP) FILTERING</a:t>
            </a:r>
            <a:endParaRPr/>
          </a:p>
        </p:txBody>
      </p:sp>
      <p:sp>
        <p:nvSpPr>
          <p:cNvPr id="1254" name="Google Shape;1254;p153"/>
          <p:cNvSpPr txBox="1"/>
          <p:nvPr>
            <p:ph idx="1" type="body"/>
          </p:nvPr>
        </p:nvSpPr>
        <p:spPr>
          <a:xfrm>
            <a:off x="768096" y="2286000"/>
            <a:ext cx="7290055" cy="402336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Preserves low frequencies, attenuates high frequencies.</a:t>
            </a:r>
            <a:endParaRPr/>
          </a:p>
        </p:txBody>
      </p:sp>
      <p:sp>
        <p:nvSpPr>
          <p:cNvPr id="1255" name="Google Shape;1255;p153"/>
          <p:cNvSpPr txBox="1"/>
          <p:nvPr/>
        </p:nvSpPr>
        <p:spPr>
          <a:xfrm>
            <a:off x="383016" y="2636912"/>
            <a:ext cx="7992888" cy="286232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Cut off all high-frequency components of the Fourier transform that are at a distance greater than a specified distance D</a:t>
            </a:r>
            <a:r>
              <a:rPr b="0" baseline="-25000" i="0" lang="en-US" sz="1800" u="none" cap="none" strike="noStrike">
                <a:solidFill>
                  <a:schemeClr val="dk1"/>
                </a:solidFill>
                <a:latin typeface="Twentieth Century"/>
                <a:ea typeface="Twentieth Century"/>
                <a:cs typeface="Twentieth Century"/>
                <a:sym typeface="Twentieth Century"/>
              </a:rPr>
              <a:t>0</a:t>
            </a:r>
            <a:r>
              <a:rPr b="0" i="0" lang="en-US" sz="1800" u="none" cap="none" strike="noStrike">
                <a:solidFill>
                  <a:schemeClr val="dk1"/>
                </a:solidFill>
                <a:latin typeface="Twentieth Century"/>
                <a:ea typeface="Twentieth Century"/>
                <a:cs typeface="Twentieth Century"/>
                <a:sym typeface="Twentieth Century"/>
              </a:rPr>
              <a:t> (</a:t>
            </a:r>
            <a:r>
              <a:rPr b="0" i="0" lang="en-US" sz="1800" u="none" cap="none" strike="noStrike">
                <a:solidFill>
                  <a:srgbClr val="FF0000"/>
                </a:solidFill>
                <a:latin typeface="Twentieth Century"/>
                <a:ea typeface="Twentieth Century"/>
                <a:cs typeface="Twentieth Century"/>
                <a:sym typeface="Twentieth Century"/>
              </a:rPr>
              <a:t>cut off frequency</a:t>
            </a:r>
            <a:r>
              <a:rPr b="0" i="0" lang="en-US" sz="1800" u="none" cap="none" strike="noStrike">
                <a:solidFill>
                  <a:schemeClr val="dk1"/>
                </a:solidFill>
                <a:latin typeface="Twentieth Century"/>
                <a:ea typeface="Twentieth Century"/>
                <a:cs typeface="Twentieth Century"/>
                <a:sym typeface="Twentieth Century"/>
              </a:rPr>
              <a:t>) from the origin of the (centered) transform</a:t>
            </a:r>
            <a:endParaRPr/>
          </a:p>
          <a:p>
            <a:pPr indent="0" lvl="1" marL="45720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The transfer function (frequency domain filter) is defined by</a:t>
            </a:r>
            <a:endParaRPr/>
          </a:p>
          <a:p>
            <a:pPr indent="0" lvl="1" marL="45720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D(u,v) is the distance from point (u,v) to the origin (center) of the frequency domain filter</a:t>
            </a:r>
            <a:endParaRPr/>
          </a:p>
          <a:p>
            <a:pPr indent="0" lvl="1" marL="457200" marR="0" rtl="0" algn="l">
              <a:spcBef>
                <a:spcPts val="0"/>
              </a:spcBef>
              <a:spcAft>
                <a:spcPts val="0"/>
              </a:spcAft>
              <a:buNone/>
            </a:pPr>
            <a:r>
              <a:t/>
            </a:r>
            <a:endParaRPr b="0" i="0" sz="1800" u="none" cap="none" strike="noStrike">
              <a:solidFill>
                <a:schemeClr val="dk1"/>
              </a:solidFill>
              <a:latin typeface="Twentieth Century"/>
              <a:ea typeface="Twentieth Century"/>
              <a:cs typeface="Twentieth Century"/>
              <a:sym typeface="Twentieth Century"/>
            </a:endParaRPr>
          </a:p>
          <a:p>
            <a:pPr indent="0" lvl="1" marL="457200" marR="0" rtl="0" algn="l">
              <a:spcBef>
                <a:spcPts val="0"/>
              </a:spcBef>
              <a:spcAft>
                <a:spcPts val="0"/>
              </a:spcAft>
              <a:buNone/>
            </a:pPr>
            <a:r>
              <a:t/>
            </a:r>
            <a:endParaRPr b="0" i="0" sz="1800" u="none" cap="none" strike="noStrike">
              <a:solidFill>
                <a:schemeClr val="dk1"/>
              </a:solidFill>
              <a:latin typeface="Twentieth Century"/>
              <a:ea typeface="Twentieth Century"/>
              <a:cs typeface="Twentieth Century"/>
              <a:sym typeface="Twentieth Century"/>
            </a:endParaRPr>
          </a:p>
          <a:p>
            <a:pPr indent="0" lvl="1" marL="45720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Usually, the image to be filtered is even-sized, in this case, the center of the filter is (M/2,N/2). Then the distance D(u,v) can be obtained by </a:t>
            </a:r>
            <a:endParaRPr/>
          </a:p>
        </p:txBody>
      </p:sp>
      <p:pic>
        <p:nvPicPr>
          <p:cNvPr id="1256" name="Google Shape;1256;p153"/>
          <p:cNvPicPr preferRelativeResize="0"/>
          <p:nvPr/>
        </p:nvPicPr>
        <p:blipFill rotWithShape="1">
          <a:blip r:embed="rId3">
            <a:alphaModFix/>
          </a:blip>
          <a:srcRect b="0" l="0" r="0" t="0"/>
          <a:stretch/>
        </p:blipFill>
        <p:spPr>
          <a:xfrm>
            <a:off x="3131840" y="4077072"/>
            <a:ext cx="3663950" cy="887413"/>
          </a:xfrm>
          <a:prstGeom prst="rect">
            <a:avLst/>
          </a:prstGeom>
          <a:noFill/>
          <a:ln>
            <a:noFill/>
          </a:ln>
        </p:spPr>
      </p:pic>
      <p:pic>
        <p:nvPicPr>
          <p:cNvPr id="1257" name="Google Shape;1257;p153"/>
          <p:cNvPicPr preferRelativeResize="0"/>
          <p:nvPr/>
        </p:nvPicPr>
        <p:blipFill rotWithShape="1">
          <a:blip r:embed="rId4">
            <a:alphaModFix/>
          </a:blip>
          <a:srcRect b="0" l="0" r="0" t="0"/>
          <a:stretch/>
        </p:blipFill>
        <p:spPr>
          <a:xfrm>
            <a:off x="2722563" y="5795963"/>
            <a:ext cx="4621212" cy="4206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4"/>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IDEAL LOW-PASS (LP) FILTERING</a:t>
            </a:r>
            <a:endParaRPr/>
          </a:p>
        </p:txBody>
      </p:sp>
      <p:pic>
        <p:nvPicPr>
          <p:cNvPr id="1264" name="Google Shape;1264;p154"/>
          <p:cNvPicPr preferRelativeResize="0"/>
          <p:nvPr/>
        </p:nvPicPr>
        <p:blipFill rotWithShape="1">
          <a:blip r:embed="rId3">
            <a:alphaModFix/>
          </a:blip>
          <a:srcRect b="0" l="0" r="0" t="0"/>
          <a:stretch/>
        </p:blipFill>
        <p:spPr>
          <a:xfrm>
            <a:off x="1085850" y="1916832"/>
            <a:ext cx="6316662" cy="2674938"/>
          </a:xfrm>
          <a:prstGeom prst="rect">
            <a:avLst/>
          </a:prstGeom>
          <a:noFill/>
          <a:ln>
            <a:noFill/>
          </a:ln>
        </p:spPr>
      </p:pic>
      <p:sp>
        <p:nvSpPr>
          <p:cNvPr id="1265" name="Google Shape;1265;p154"/>
          <p:cNvSpPr txBox="1"/>
          <p:nvPr/>
        </p:nvSpPr>
        <p:spPr>
          <a:xfrm>
            <a:off x="881716" y="4591770"/>
            <a:ext cx="72900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wentieth Century"/>
                <a:ea typeface="Twentieth Century"/>
                <a:cs typeface="Twentieth Century"/>
                <a:sym typeface="Twentieth Century"/>
              </a:rPr>
              <a:t>How to determine the cutoff frequency D</a:t>
            </a:r>
            <a:r>
              <a:rPr baseline="-25000" lang="en-US" sz="1800">
                <a:solidFill>
                  <a:schemeClr val="dk1"/>
                </a:solidFill>
                <a:latin typeface="Twentieth Century"/>
                <a:ea typeface="Twentieth Century"/>
                <a:cs typeface="Twentieth Century"/>
                <a:sym typeface="Twentieth Century"/>
              </a:rPr>
              <a:t>0</a:t>
            </a:r>
            <a:r>
              <a:rPr lang="en-US" sz="1800">
                <a:solidFill>
                  <a:schemeClr val="dk1"/>
                </a:solidFill>
                <a:latin typeface="Twentieth Century"/>
                <a:ea typeface="Twentieth Century"/>
                <a:cs typeface="Twentieth Century"/>
                <a:sym typeface="Twentieth Century"/>
              </a:rPr>
              <a:t>?</a:t>
            </a:r>
            <a:endParaRPr/>
          </a:p>
          <a:p>
            <a:pPr indent="0" lvl="1" marL="457200" marR="0" rtl="0" algn="l">
              <a:spcBef>
                <a:spcPts val="0"/>
              </a:spcBef>
              <a:spcAft>
                <a:spcPts val="0"/>
              </a:spcAft>
              <a:buNone/>
            </a:pPr>
            <a:r>
              <a:rPr b="0" i="0" lang="en-US" sz="1800" u="none" cap="none" strike="noStrike">
                <a:solidFill>
                  <a:schemeClr val="dk1"/>
                </a:solidFill>
                <a:latin typeface="Twentieth Century"/>
                <a:ea typeface="Twentieth Century"/>
                <a:cs typeface="Twentieth Century"/>
                <a:sym typeface="Twentieth Century"/>
              </a:rPr>
              <a:t>One way to do this is to compute circles that enclose specified amounts of total image power P</a:t>
            </a:r>
            <a:r>
              <a:rPr b="0" baseline="-25000" i="0" lang="en-US" sz="1800" u="none" cap="none" strike="noStrike">
                <a:solidFill>
                  <a:schemeClr val="dk1"/>
                </a:solidFill>
                <a:latin typeface="Twentieth Century"/>
                <a:ea typeface="Twentieth Century"/>
                <a:cs typeface="Twentieth Century"/>
                <a:sym typeface="Twentieth Century"/>
              </a:rPr>
              <a:t>T</a:t>
            </a:r>
            <a:r>
              <a:rPr b="0" i="0" lang="en-US" sz="1800" u="none" cap="none" strike="noStrike">
                <a:solidFill>
                  <a:schemeClr val="dk1"/>
                </a:solidFill>
                <a:latin typeface="Twentieth Century"/>
                <a:ea typeface="Twentieth Century"/>
                <a:cs typeface="Twentieth Century"/>
                <a:sym typeface="Twentieth Century"/>
              </a:rPr>
              <a:t>.  </a:t>
            </a:r>
            <a:endParaRPr/>
          </a:p>
        </p:txBody>
      </p:sp>
      <p:pic>
        <p:nvPicPr>
          <p:cNvPr id="1266" name="Google Shape;1266;p154"/>
          <p:cNvPicPr preferRelativeResize="0"/>
          <p:nvPr/>
        </p:nvPicPr>
        <p:blipFill rotWithShape="1">
          <a:blip r:embed="rId4">
            <a:alphaModFix/>
          </a:blip>
          <a:srcRect b="0" l="0" r="0" t="0"/>
          <a:stretch/>
        </p:blipFill>
        <p:spPr>
          <a:xfrm>
            <a:off x="3928120" y="5094287"/>
            <a:ext cx="2971800" cy="871538"/>
          </a:xfrm>
          <a:prstGeom prst="rect">
            <a:avLst/>
          </a:prstGeom>
          <a:noFill/>
          <a:ln>
            <a:noFill/>
          </a:ln>
        </p:spPr>
      </p:pic>
      <p:pic>
        <p:nvPicPr>
          <p:cNvPr id="1267" name="Google Shape;1267;p154"/>
          <p:cNvPicPr preferRelativeResize="0"/>
          <p:nvPr/>
        </p:nvPicPr>
        <p:blipFill rotWithShape="1">
          <a:blip r:embed="rId5">
            <a:alphaModFix/>
          </a:blip>
          <a:srcRect b="0" l="0" r="0" t="0"/>
          <a:stretch/>
        </p:blipFill>
        <p:spPr>
          <a:xfrm>
            <a:off x="3851920" y="6115050"/>
            <a:ext cx="3125788" cy="7429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55"/>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200"/>
              <a:buFont typeface="Twentieth Century"/>
              <a:buNone/>
            </a:pPr>
            <a:r>
              <a:rPr lang="en-US" sz="3200"/>
              <a:t>HOW DOES D</a:t>
            </a:r>
            <a:r>
              <a:rPr baseline="-25000" lang="en-US" sz="3200"/>
              <a:t>0 </a:t>
            </a:r>
            <a:r>
              <a:rPr lang="en-US" sz="3200"/>
              <a:t>CONTROL SMOOTHING? (CONT’D)</a:t>
            </a:r>
            <a:endParaRPr/>
          </a:p>
        </p:txBody>
      </p:sp>
      <p:sp>
        <p:nvSpPr>
          <p:cNvPr id="1274" name="Google Shape;1274;p155"/>
          <p:cNvSpPr txBox="1"/>
          <p:nvPr>
            <p:ph idx="1" type="body"/>
          </p:nvPr>
        </p:nvSpPr>
        <p:spPr>
          <a:xfrm>
            <a:off x="685800" y="1752600"/>
            <a:ext cx="7772400" cy="41148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D</a:t>
            </a:r>
            <a:r>
              <a:rPr baseline="-25000" lang="en-US"/>
              <a:t>0</a:t>
            </a:r>
            <a:r>
              <a:rPr lang="en-US"/>
              <a:t> controls the amount of blurring</a:t>
            </a:r>
            <a:endParaRPr baseline="-25000"/>
          </a:p>
        </p:txBody>
      </p:sp>
      <p:pic>
        <p:nvPicPr>
          <p:cNvPr id="1275" name="Google Shape;1275;p155"/>
          <p:cNvPicPr preferRelativeResize="0"/>
          <p:nvPr/>
        </p:nvPicPr>
        <p:blipFill rotWithShape="1">
          <a:blip r:embed="rId3">
            <a:alphaModFix/>
          </a:blip>
          <a:srcRect b="0" l="0" r="0" t="0"/>
          <a:stretch/>
        </p:blipFill>
        <p:spPr>
          <a:xfrm>
            <a:off x="609600" y="2438400"/>
            <a:ext cx="6110288" cy="1944688"/>
          </a:xfrm>
          <a:prstGeom prst="rect">
            <a:avLst/>
          </a:prstGeom>
          <a:noFill/>
          <a:ln>
            <a:noFill/>
          </a:ln>
        </p:spPr>
      </p:pic>
      <p:pic>
        <p:nvPicPr>
          <p:cNvPr id="1276" name="Google Shape;1276;p155"/>
          <p:cNvPicPr preferRelativeResize="0"/>
          <p:nvPr/>
        </p:nvPicPr>
        <p:blipFill rotWithShape="1">
          <a:blip r:embed="rId4">
            <a:alphaModFix/>
          </a:blip>
          <a:srcRect b="0" l="0" r="0" t="0"/>
          <a:stretch/>
        </p:blipFill>
        <p:spPr>
          <a:xfrm>
            <a:off x="381000" y="4495800"/>
            <a:ext cx="6399213" cy="1854200"/>
          </a:xfrm>
          <a:prstGeom prst="rect">
            <a:avLst/>
          </a:prstGeom>
          <a:noFill/>
          <a:ln>
            <a:noFill/>
          </a:ln>
        </p:spPr>
      </p:pic>
      <p:pic>
        <p:nvPicPr>
          <p:cNvPr id="1277" name="Google Shape;1277;p155"/>
          <p:cNvPicPr preferRelativeResize="0"/>
          <p:nvPr/>
        </p:nvPicPr>
        <p:blipFill rotWithShape="1">
          <a:blip r:embed="rId5">
            <a:alphaModFix/>
          </a:blip>
          <a:srcRect b="0" l="0" r="0" t="0"/>
          <a:stretch/>
        </p:blipFill>
        <p:spPr>
          <a:xfrm>
            <a:off x="7315200" y="4724400"/>
            <a:ext cx="1430338" cy="1449388"/>
          </a:xfrm>
          <a:prstGeom prst="rect">
            <a:avLst/>
          </a:prstGeom>
          <a:noFill/>
          <a:ln>
            <a:noFill/>
          </a:ln>
        </p:spPr>
      </p:pic>
      <p:pic>
        <p:nvPicPr>
          <p:cNvPr id="1278" name="Google Shape;1278;p155"/>
          <p:cNvPicPr preferRelativeResize="0"/>
          <p:nvPr/>
        </p:nvPicPr>
        <p:blipFill rotWithShape="1">
          <a:blip r:embed="rId6">
            <a:alphaModFix/>
          </a:blip>
          <a:srcRect b="0" l="0" r="0" t="0"/>
          <a:stretch/>
        </p:blipFill>
        <p:spPr>
          <a:xfrm>
            <a:off x="7239000" y="2667000"/>
            <a:ext cx="1430338" cy="1449388"/>
          </a:xfrm>
          <a:prstGeom prst="rect">
            <a:avLst/>
          </a:prstGeom>
          <a:noFill/>
          <a:ln>
            <a:noFill/>
          </a:ln>
        </p:spPr>
      </p:pic>
      <p:sp>
        <p:nvSpPr>
          <p:cNvPr id="1279" name="Google Shape;1279;p155"/>
          <p:cNvSpPr txBox="1"/>
          <p:nvPr/>
        </p:nvSpPr>
        <p:spPr>
          <a:xfrm>
            <a:off x="7467600" y="4343400"/>
            <a:ext cx="10287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r=8 (90%)</a:t>
            </a:r>
            <a:endParaRPr/>
          </a:p>
        </p:txBody>
      </p:sp>
      <p:sp>
        <p:nvSpPr>
          <p:cNvPr id="1280" name="Google Shape;1280;p155"/>
          <p:cNvSpPr txBox="1"/>
          <p:nvPr/>
        </p:nvSpPr>
        <p:spPr>
          <a:xfrm>
            <a:off x="7391400" y="2362200"/>
            <a:ext cx="12192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r=78 (99%)</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56"/>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RINGING EFFECT</a:t>
            </a:r>
            <a:endParaRPr/>
          </a:p>
        </p:txBody>
      </p:sp>
      <p:sp>
        <p:nvSpPr>
          <p:cNvPr id="1287" name="Google Shape;1287;p156"/>
          <p:cNvSpPr txBox="1"/>
          <p:nvPr>
            <p:ph idx="1" type="body"/>
          </p:nvPr>
        </p:nvSpPr>
        <p:spPr>
          <a:xfrm>
            <a:off x="685800" y="1981200"/>
            <a:ext cx="4648200" cy="42672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u="sng"/>
              <a:t>Sharp </a:t>
            </a:r>
            <a:r>
              <a:rPr lang="en-US"/>
              <a:t>cutoff frequencies produce an overshoot of image features whose frequency is close to the cutoff frequencies </a:t>
            </a:r>
            <a:r>
              <a:rPr b="1" lang="en-US"/>
              <a:t>(ringing effect).</a:t>
            </a:r>
            <a:endParaRPr/>
          </a:p>
          <a:p>
            <a:pPr indent="0" lvl="0" marL="91440" rtl="0" algn="l">
              <a:lnSpc>
                <a:spcPct val="90000"/>
              </a:lnSpc>
              <a:spcBef>
                <a:spcPts val="1400"/>
              </a:spcBef>
              <a:spcAft>
                <a:spcPts val="0"/>
              </a:spcAft>
              <a:buSzPts val="2000"/>
              <a:buNone/>
            </a:pPr>
            <a:r>
              <a:t/>
            </a:r>
            <a:endParaRPr b="1"/>
          </a:p>
        </p:txBody>
      </p:sp>
      <p:pic>
        <p:nvPicPr>
          <p:cNvPr descr="crane_p193a" id="1288" name="Google Shape;1288;p156"/>
          <p:cNvPicPr preferRelativeResize="0"/>
          <p:nvPr/>
        </p:nvPicPr>
        <p:blipFill rotWithShape="1">
          <a:blip r:embed="rId3">
            <a:alphaModFix/>
          </a:blip>
          <a:srcRect b="9018" l="1980" r="70297" t="3136"/>
          <a:stretch/>
        </p:blipFill>
        <p:spPr>
          <a:xfrm>
            <a:off x="534469" y="4511675"/>
            <a:ext cx="2133600" cy="2133600"/>
          </a:xfrm>
          <a:prstGeom prst="rect">
            <a:avLst/>
          </a:prstGeom>
          <a:noFill/>
          <a:ln>
            <a:noFill/>
          </a:ln>
        </p:spPr>
      </p:pic>
      <p:pic>
        <p:nvPicPr>
          <p:cNvPr descr="crane_p193a" id="1289" name="Google Shape;1289;p156"/>
          <p:cNvPicPr preferRelativeResize="0"/>
          <p:nvPr/>
        </p:nvPicPr>
        <p:blipFill rotWithShape="1">
          <a:blip r:embed="rId3">
            <a:alphaModFix/>
          </a:blip>
          <a:srcRect b="9018" l="64357" r="6930" t="3136"/>
          <a:stretch/>
        </p:blipFill>
        <p:spPr>
          <a:xfrm>
            <a:off x="2936241" y="4511675"/>
            <a:ext cx="2209800" cy="2133600"/>
          </a:xfrm>
          <a:prstGeom prst="rect">
            <a:avLst/>
          </a:prstGeom>
          <a:noFill/>
          <a:ln>
            <a:noFill/>
          </a:ln>
        </p:spPr>
      </p:pic>
      <p:pic>
        <p:nvPicPr>
          <p:cNvPr descr="cast_p165" id="1290" name="Google Shape;1290;p156"/>
          <p:cNvPicPr preferRelativeResize="0"/>
          <p:nvPr/>
        </p:nvPicPr>
        <p:blipFill rotWithShape="1">
          <a:blip r:embed="rId4">
            <a:alphaModFix/>
          </a:blip>
          <a:srcRect b="3030" l="11220" r="5751" t="5772"/>
          <a:stretch/>
        </p:blipFill>
        <p:spPr>
          <a:xfrm>
            <a:off x="6324600" y="1676400"/>
            <a:ext cx="2176463" cy="4648200"/>
          </a:xfrm>
          <a:prstGeom prst="rect">
            <a:avLst/>
          </a:prstGeom>
          <a:noFill/>
          <a:ln>
            <a:noFill/>
          </a:ln>
        </p:spPr>
      </p:pic>
      <p:sp>
        <p:nvSpPr>
          <p:cNvPr id="1291" name="Google Shape;1291;p156"/>
          <p:cNvSpPr txBox="1"/>
          <p:nvPr/>
        </p:nvSpPr>
        <p:spPr>
          <a:xfrm>
            <a:off x="7620000" y="5410200"/>
            <a:ext cx="6715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2"/>
                </a:solidFill>
                <a:latin typeface="Times New Roman"/>
                <a:ea typeface="Times New Roman"/>
                <a:cs typeface="Times New Roman"/>
                <a:sym typeface="Times New Roman"/>
              </a:rPr>
              <a:t>h=f*g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57"/>
          <p:cNvPicPr preferRelativeResize="0"/>
          <p:nvPr>
            <p:ph idx="1" type="body"/>
          </p:nvPr>
        </p:nvPicPr>
        <p:blipFill rotWithShape="1">
          <a:blip r:embed="rId3">
            <a:alphaModFix/>
          </a:blip>
          <a:srcRect b="0" l="0" r="0" t="0"/>
          <a:stretch/>
        </p:blipFill>
        <p:spPr>
          <a:xfrm>
            <a:off x="1797413" y="2168617"/>
            <a:ext cx="7372496" cy="4625880"/>
          </a:xfrm>
          <a:prstGeom prst="rect">
            <a:avLst/>
          </a:prstGeom>
          <a:noFill/>
          <a:ln>
            <a:noFill/>
          </a:ln>
        </p:spPr>
      </p:pic>
      <p:sp>
        <p:nvSpPr>
          <p:cNvPr id="1297" name="Google Shape;1297;p157"/>
          <p:cNvSpPr txBox="1"/>
          <p:nvPr>
            <p:ph idx="10" type="dt"/>
          </p:nvPr>
        </p:nvSpPr>
        <p:spPr>
          <a:xfrm>
            <a:off x="768097" y="6470704"/>
            <a:ext cx="1615607"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3/28/2025</a:t>
            </a:r>
            <a:endParaRPr sz="1400">
              <a:solidFill>
                <a:schemeClr val="dk1"/>
              </a:solidFill>
              <a:latin typeface="Times New Roman"/>
              <a:ea typeface="Times New Roman"/>
              <a:cs typeface="Times New Roman"/>
              <a:sym typeface="Times New Roman"/>
            </a:endParaRPr>
          </a:p>
        </p:txBody>
      </p:sp>
      <p:sp>
        <p:nvSpPr>
          <p:cNvPr id="1298" name="Google Shape;1298;p157"/>
          <p:cNvSpPr txBox="1"/>
          <p:nvPr>
            <p:ph idx="12" type="sldNum"/>
          </p:nvPr>
        </p:nvSpPr>
        <p:spPr>
          <a:xfrm>
            <a:off x="8128000" y="6470704"/>
            <a:ext cx="73025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1299" name="Google Shape;1299;p157"/>
          <p:cNvPicPr preferRelativeResize="0"/>
          <p:nvPr/>
        </p:nvPicPr>
        <p:blipFill rotWithShape="1">
          <a:blip r:embed="rId4">
            <a:alphaModFix/>
          </a:blip>
          <a:srcRect b="0" l="0" r="0" t="0"/>
          <a:stretch/>
        </p:blipFill>
        <p:spPr>
          <a:xfrm>
            <a:off x="1" y="28342"/>
            <a:ext cx="3707904" cy="2423635"/>
          </a:xfrm>
          <a:prstGeom prst="rect">
            <a:avLst/>
          </a:prstGeom>
          <a:noFill/>
          <a:ln>
            <a:noFill/>
          </a:ln>
        </p:spPr>
      </p:pic>
      <p:sp>
        <p:nvSpPr>
          <p:cNvPr id="1300" name="Google Shape;1300;p157"/>
          <p:cNvSpPr txBox="1"/>
          <p:nvPr/>
        </p:nvSpPr>
        <p:spPr>
          <a:xfrm>
            <a:off x="3901989" y="49241"/>
            <a:ext cx="4587764" cy="982577"/>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1800">
                <a:solidFill>
                  <a:schemeClr val="dk1"/>
                </a:solidFill>
                <a:latin typeface="Twentieth Century"/>
                <a:ea typeface="Twentieth Century"/>
                <a:cs typeface="Twentieth Century"/>
                <a:sym typeface="Twentieth Century"/>
              </a:rPr>
              <a:t>Ringing effect is clear in most cases except for the last one.</a:t>
            </a:r>
            <a:endParaRPr/>
          </a:p>
          <a:p>
            <a:pPr indent="0" lvl="0" marL="0" marR="0" rtl="0" algn="l">
              <a:lnSpc>
                <a:spcPct val="80000"/>
              </a:lnSpc>
              <a:spcBef>
                <a:spcPts val="0"/>
              </a:spcBef>
              <a:spcAft>
                <a:spcPts val="0"/>
              </a:spcAft>
              <a:buNone/>
            </a:pPr>
            <a:r>
              <a:rPr lang="en-US" sz="1800">
                <a:solidFill>
                  <a:schemeClr val="dk1"/>
                </a:solidFill>
                <a:latin typeface="Twentieth Century"/>
                <a:ea typeface="Twentieth Century"/>
                <a:cs typeface="Twentieth Century"/>
                <a:sym typeface="Twentieth Century"/>
              </a:rPr>
              <a:t>Ringing effect is the consequence of applying ideal lowpass filters</a:t>
            </a:r>
            <a:endParaRPr sz="1800">
              <a:solidFill>
                <a:schemeClr val="dk1"/>
              </a:solidFill>
              <a:latin typeface="Twentieth Century"/>
              <a:ea typeface="Twentieth Century"/>
              <a:cs typeface="Twentieth Century"/>
              <a:sym typeface="Twentieth Century"/>
            </a:endParaRPr>
          </a:p>
        </p:txBody>
      </p:sp>
      <p:sp>
        <p:nvSpPr>
          <p:cNvPr id="1301" name="Google Shape;1301;p157"/>
          <p:cNvSpPr txBox="1"/>
          <p:nvPr/>
        </p:nvSpPr>
        <p:spPr>
          <a:xfrm>
            <a:off x="0" y="2574045"/>
            <a:ext cx="1797413" cy="186897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1800">
                <a:solidFill>
                  <a:schemeClr val="dk1"/>
                </a:solidFill>
                <a:latin typeface="Twentieth Century"/>
                <a:ea typeface="Twentieth Century"/>
                <a:cs typeface="Twentieth Century"/>
                <a:sym typeface="Twentieth Century"/>
              </a:rPr>
              <a:t>Ringing effect is clear in most cases except for the last one.</a:t>
            </a:r>
            <a:endParaRPr/>
          </a:p>
          <a:p>
            <a:pPr indent="0" lvl="0" marL="0" marR="0" rtl="0" algn="l">
              <a:lnSpc>
                <a:spcPct val="80000"/>
              </a:lnSpc>
              <a:spcBef>
                <a:spcPts val="0"/>
              </a:spcBef>
              <a:spcAft>
                <a:spcPts val="0"/>
              </a:spcAft>
              <a:buNone/>
            </a:pPr>
            <a:r>
              <a:rPr lang="en-US" sz="1800">
                <a:solidFill>
                  <a:schemeClr val="dk1"/>
                </a:solidFill>
                <a:latin typeface="Twentieth Century"/>
                <a:ea typeface="Twentieth Century"/>
                <a:cs typeface="Twentieth Century"/>
                <a:sym typeface="Twentieth Century"/>
              </a:rPr>
              <a:t>Ringing effect is the consequence of applying ideal lowpass filters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58"/>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BUTTERWORTH LOWPASS FILTERS</a:t>
            </a:r>
            <a:endParaRPr/>
          </a:p>
        </p:txBody>
      </p:sp>
      <p:sp>
        <p:nvSpPr>
          <p:cNvPr id="1307" name="Google Shape;1307;p158"/>
          <p:cNvSpPr txBox="1"/>
          <p:nvPr>
            <p:ph idx="1" type="body"/>
          </p:nvPr>
        </p:nvSpPr>
        <p:spPr>
          <a:xfrm>
            <a:off x="457200" y="1600200"/>
            <a:ext cx="8229600" cy="25908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sz="2000"/>
              <a:t>A butterworth lowpass filter (BLPF) of order n with cutoff frequency at a distance D</a:t>
            </a:r>
            <a:r>
              <a:rPr baseline="-25000" lang="en-US" sz="2000"/>
              <a:t>0</a:t>
            </a:r>
            <a:r>
              <a:rPr lang="en-US" sz="2000"/>
              <a:t> from the origin is given by the following transfer function</a:t>
            </a:r>
            <a:endParaRPr/>
          </a:p>
          <a:p>
            <a:pPr indent="-137159" lvl="1" marL="265176" rtl="0" algn="l">
              <a:lnSpc>
                <a:spcPct val="90000"/>
              </a:lnSpc>
              <a:spcBef>
                <a:spcPts val="400"/>
              </a:spcBef>
              <a:spcAft>
                <a:spcPts val="0"/>
              </a:spcAft>
              <a:buSzPts val="1600"/>
              <a:buChar char="🢝"/>
            </a:pPr>
            <a:r>
              <a:rPr lang="en-US"/>
              <a:t>  </a:t>
            </a:r>
            <a:endParaRPr/>
          </a:p>
          <a:p>
            <a:pPr indent="-137159" lvl="1" marL="265176" rtl="0" algn="l">
              <a:lnSpc>
                <a:spcPct val="90000"/>
              </a:lnSpc>
              <a:spcBef>
                <a:spcPts val="600"/>
              </a:spcBef>
              <a:spcAft>
                <a:spcPts val="0"/>
              </a:spcAft>
              <a:buSzPts val="1800"/>
              <a:buChar char="🢝"/>
            </a:pPr>
            <a:r>
              <a:rPr lang="en-US" sz="1800"/>
              <a:t>BLPF does not have a sharp discontinuity  </a:t>
            </a:r>
            <a:endParaRPr/>
          </a:p>
          <a:p>
            <a:pPr indent="-137159" lvl="1" marL="265176" rtl="0" algn="l">
              <a:lnSpc>
                <a:spcPct val="90000"/>
              </a:lnSpc>
              <a:spcBef>
                <a:spcPts val="600"/>
              </a:spcBef>
              <a:spcAft>
                <a:spcPts val="0"/>
              </a:spcAft>
              <a:buSzPts val="1800"/>
              <a:buChar char="🢝"/>
            </a:pPr>
            <a:r>
              <a:rPr lang="en-US" sz="1800"/>
              <a:t>For BLPF, the cutoff frequency is defined as the frequency at which the transfer function has value which is half of the maximum</a:t>
            </a:r>
            <a:endParaRPr/>
          </a:p>
        </p:txBody>
      </p:sp>
      <p:pic>
        <p:nvPicPr>
          <p:cNvPr id="1308" name="Google Shape;1308;p158"/>
          <p:cNvPicPr preferRelativeResize="0"/>
          <p:nvPr/>
        </p:nvPicPr>
        <p:blipFill rotWithShape="1">
          <a:blip r:embed="rId3">
            <a:alphaModFix/>
          </a:blip>
          <a:srcRect b="0" l="0" r="0" t="0"/>
          <a:stretch/>
        </p:blipFill>
        <p:spPr>
          <a:xfrm>
            <a:off x="4932040" y="2183828"/>
            <a:ext cx="2552700" cy="628650"/>
          </a:xfrm>
          <a:prstGeom prst="rect">
            <a:avLst/>
          </a:prstGeom>
          <a:noFill/>
          <a:ln>
            <a:noFill/>
          </a:ln>
        </p:spPr>
      </p:pic>
      <p:pic>
        <p:nvPicPr>
          <p:cNvPr id="1309" name="Google Shape;1309;p158"/>
          <p:cNvPicPr preferRelativeResize="0"/>
          <p:nvPr/>
        </p:nvPicPr>
        <p:blipFill rotWithShape="1">
          <a:blip r:embed="rId4">
            <a:alphaModFix/>
          </a:blip>
          <a:srcRect b="0" l="0" r="0" t="0"/>
          <a:stretch/>
        </p:blipFill>
        <p:spPr>
          <a:xfrm>
            <a:off x="1423988" y="4168775"/>
            <a:ext cx="6294437" cy="2689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59"/>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000"/>
              <a:buFont typeface="Twentieth Century"/>
              <a:buNone/>
            </a:pPr>
            <a:r>
              <a:rPr lang="en-US" sz="4000"/>
              <a:t>EXAMPLES OF APPLICATION OF BLPF</a:t>
            </a:r>
            <a:endParaRPr/>
          </a:p>
        </p:txBody>
      </p:sp>
      <p:pic>
        <p:nvPicPr>
          <p:cNvPr id="1315" name="Google Shape;1315;p159"/>
          <p:cNvPicPr preferRelativeResize="0"/>
          <p:nvPr>
            <p:ph idx="1" type="body"/>
          </p:nvPr>
        </p:nvPicPr>
        <p:blipFill rotWithShape="1">
          <a:blip r:embed="rId3">
            <a:alphaModFix/>
          </a:blip>
          <a:srcRect b="0" l="0" r="0" t="0"/>
          <a:stretch/>
        </p:blipFill>
        <p:spPr>
          <a:xfrm>
            <a:off x="4162425" y="1971338"/>
            <a:ext cx="3145879" cy="4581861"/>
          </a:xfrm>
          <a:prstGeom prst="rect">
            <a:avLst/>
          </a:prstGeom>
          <a:noFill/>
          <a:ln>
            <a:noFill/>
          </a:ln>
        </p:spPr>
      </p:pic>
      <p:sp>
        <p:nvSpPr>
          <p:cNvPr id="1316" name="Google Shape;1316;p159"/>
          <p:cNvSpPr/>
          <p:nvPr/>
        </p:nvSpPr>
        <p:spPr>
          <a:xfrm>
            <a:off x="457200" y="1600200"/>
            <a:ext cx="3962400" cy="419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Same order but with different cutoff frequencies</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larger the cutoff frequency, the more details are reserved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p160"/>
          <p:cNvPicPr preferRelativeResize="0"/>
          <p:nvPr/>
        </p:nvPicPr>
        <p:blipFill rotWithShape="1">
          <a:blip r:embed="rId3">
            <a:alphaModFix/>
          </a:blip>
          <a:srcRect b="0" l="0" r="0" t="0"/>
          <a:stretch/>
        </p:blipFill>
        <p:spPr>
          <a:xfrm>
            <a:off x="179512" y="2060848"/>
            <a:ext cx="7848600" cy="4267200"/>
          </a:xfrm>
          <a:prstGeom prst="rect">
            <a:avLst/>
          </a:prstGeom>
          <a:noFill/>
          <a:ln>
            <a:noFill/>
          </a:ln>
        </p:spPr>
      </p:pic>
      <p:sp>
        <p:nvSpPr>
          <p:cNvPr id="1322" name="Google Shape;1322;p160"/>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BUTTERWORTH LPF</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1"/>
          <p:cNvSpPr txBox="1"/>
          <p:nvPr>
            <p:ph type="title"/>
          </p:nvPr>
        </p:nvSpPr>
        <p:spPr>
          <a:xfrm>
            <a:off x="768096" y="585216"/>
            <a:ext cx="7290054"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BUTTERWORTH LP FILTER (BLPF)</a:t>
            </a:r>
            <a:endParaRPr/>
          </a:p>
        </p:txBody>
      </p:sp>
      <p:sp>
        <p:nvSpPr>
          <p:cNvPr id="1329" name="Google Shape;1329;p161"/>
          <p:cNvSpPr txBox="1"/>
          <p:nvPr>
            <p:ph idx="1" type="body"/>
          </p:nvPr>
        </p:nvSpPr>
        <p:spPr>
          <a:xfrm>
            <a:off x="685800" y="1981200"/>
            <a:ext cx="8077200" cy="4267200"/>
          </a:xfrm>
          <a:prstGeom prst="rect">
            <a:avLst/>
          </a:prstGeom>
          <a:noFill/>
          <a:ln>
            <a:noFill/>
          </a:ln>
        </p:spPr>
        <p:txBody>
          <a:bodyPr anchorCtr="0" anchor="t" bIns="45700" lIns="45700" spcFirstLastPara="1" rIns="45700" wrap="square" tIns="45700">
            <a:normAutofit/>
          </a:bodyPr>
          <a:lstStyle/>
          <a:p>
            <a:pPr indent="-127000" lvl="0" marL="91440" rtl="0" algn="l">
              <a:lnSpc>
                <a:spcPct val="90000"/>
              </a:lnSpc>
              <a:spcBef>
                <a:spcPts val="0"/>
              </a:spcBef>
              <a:spcAft>
                <a:spcPts val="0"/>
              </a:spcAft>
              <a:buSzPts val="2000"/>
              <a:buChar char=" "/>
            </a:pPr>
            <a:r>
              <a:rPr lang="en-US"/>
              <a:t>In practice, we use filters that </a:t>
            </a:r>
            <a:r>
              <a:rPr lang="en-US" u="sng"/>
              <a:t>attenuate high frequencies smoothly</a:t>
            </a:r>
            <a:r>
              <a:rPr lang="en-US"/>
              <a:t> (e.g., </a:t>
            </a:r>
            <a:r>
              <a:rPr b="1" lang="en-US"/>
              <a:t>Butterworth</a:t>
            </a:r>
            <a:r>
              <a:rPr lang="en-US"/>
              <a:t> LP filter) 🡪 less ringing effect</a:t>
            </a:r>
            <a:endParaRPr/>
          </a:p>
          <a:p>
            <a:pPr indent="0" lvl="0" marL="91440" rtl="0" algn="l">
              <a:lnSpc>
                <a:spcPct val="90000"/>
              </a:lnSpc>
              <a:spcBef>
                <a:spcPts val="1400"/>
              </a:spcBef>
              <a:spcAft>
                <a:spcPts val="0"/>
              </a:spcAft>
              <a:buSzPts val="2000"/>
              <a:buNone/>
            </a:pPr>
            <a:r>
              <a:t/>
            </a:r>
            <a:endParaRPr b="1"/>
          </a:p>
        </p:txBody>
      </p:sp>
      <p:pic>
        <p:nvPicPr>
          <p:cNvPr id="1330" name="Google Shape;1330;p161"/>
          <p:cNvPicPr preferRelativeResize="0"/>
          <p:nvPr/>
        </p:nvPicPr>
        <p:blipFill rotWithShape="1">
          <a:blip r:embed="rId3">
            <a:alphaModFix/>
          </a:blip>
          <a:srcRect b="0" l="0" r="0" t="0"/>
          <a:stretch/>
        </p:blipFill>
        <p:spPr>
          <a:xfrm>
            <a:off x="5791200" y="3276600"/>
            <a:ext cx="3124200" cy="877888"/>
          </a:xfrm>
          <a:prstGeom prst="rect">
            <a:avLst/>
          </a:prstGeom>
          <a:noFill/>
          <a:ln>
            <a:noFill/>
          </a:ln>
        </p:spPr>
      </p:pic>
      <p:sp>
        <p:nvSpPr>
          <p:cNvPr id="1331" name="Google Shape;1331;p161"/>
          <p:cNvSpPr/>
          <p:nvPr/>
        </p:nvSpPr>
        <p:spPr>
          <a:xfrm>
            <a:off x="5867400" y="4572000"/>
            <a:ext cx="3114675" cy="1979613"/>
          </a:xfrm>
          <a:prstGeom prst="rect">
            <a:avLst/>
          </a:prstGeom>
          <a:noFill/>
          <a:ln>
            <a:noFill/>
          </a:ln>
        </p:spPr>
      </p:sp>
      <p:sp>
        <p:nvSpPr>
          <p:cNvPr id="1332" name="Google Shape;1332;p161"/>
          <p:cNvSpPr txBox="1"/>
          <p:nvPr/>
        </p:nvSpPr>
        <p:spPr>
          <a:xfrm>
            <a:off x="6156325" y="4659313"/>
            <a:ext cx="46196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2"/>
                </a:solidFill>
                <a:latin typeface="Times New Roman"/>
                <a:ea typeface="Times New Roman"/>
                <a:cs typeface="Times New Roman"/>
                <a:sym typeface="Times New Roman"/>
              </a:rPr>
              <a:t>n=1</a:t>
            </a:r>
            <a:endParaRPr/>
          </a:p>
        </p:txBody>
      </p:sp>
      <p:sp>
        <p:nvSpPr>
          <p:cNvPr id="1333" name="Google Shape;1333;p161"/>
          <p:cNvSpPr txBox="1"/>
          <p:nvPr/>
        </p:nvSpPr>
        <p:spPr>
          <a:xfrm>
            <a:off x="6629400" y="4724400"/>
            <a:ext cx="46196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2"/>
                </a:solidFill>
                <a:latin typeface="Times New Roman"/>
                <a:ea typeface="Times New Roman"/>
                <a:cs typeface="Times New Roman"/>
                <a:sym typeface="Times New Roman"/>
              </a:rPr>
              <a:t>n=4</a:t>
            </a:r>
            <a:endParaRPr/>
          </a:p>
        </p:txBody>
      </p:sp>
      <p:sp>
        <p:nvSpPr>
          <p:cNvPr id="1334" name="Google Shape;1334;p161"/>
          <p:cNvSpPr txBox="1"/>
          <p:nvPr/>
        </p:nvSpPr>
        <p:spPr>
          <a:xfrm>
            <a:off x="7010400" y="4724400"/>
            <a:ext cx="55086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2"/>
                </a:solidFill>
                <a:latin typeface="Times New Roman"/>
                <a:ea typeface="Times New Roman"/>
                <a:cs typeface="Times New Roman"/>
                <a:sym typeface="Times New Roman"/>
              </a:rPr>
              <a:t>n=16</a:t>
            </a:r>
            <a:endParaRPr/>
          </a:p>
        </p:txBody>
      </p:sp>
      <p:pic>
        <p:nvPicPr>
          <p:cNvPr descr="gonzalez_p208" id="1335" name="Google Shape;1335;p161"/>
          <p:cNvPicPr preferRelativeResize="0"/>
          <p:nvPr/>
        </p:nvPicPr>
        <p:blipFill rotWithShape="1">
          <a:blip r:embed="rId4">
            <a:alphaModFix/>
          </a:blip>
          <a:srcRect b="9549" l="1949" r="5578" t="3558"/>
          <a:stretch/>
        </p:blipFill>
        <p:spPr>
          <a:xfrm>
            <a:off x="533400" y="3810000"/>
            <a:ext cx="4953000" cy="1670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62"/>
          <p:cNvSpPr txBox="1"/>
          <p:nvPr/>
        </p:nvSpPr>
        <p:spPr>
          <a:xfrm>
            <a:off x="663575" y="1414463"/>
            <a:ext cx="7862888" cy="15525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a:p>
            <a:pPr indent="-342900" lvl="0" marL="34290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1341" name="Google Shape;1341;p162"/>
          <p:cNvSpPr txBox="1"/>
          <p:nvPr>
            <p:ph type="title"/>
          </p:nvPr>
        </p:nvSpPr>
        <p:spPr>
          <a:xfrm>
            <a:off x="719138" y="381000"/>
            <a:ext cx="8424862" cy="133191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400"/>
              <a:buFont typeface="Twentieth Century"/>
              <a:buNone/>
            </a:pPr>
            <a:r>
              <a:rPr lang="en-US"/>
              <a:t>SPATIAL REPRESENTATION OF BLPFS</a:t>
            </a:r>
            <a:endParaRPr/>
          </a:p>
        </p:txBody>
      </p:sp>
      <p:pic>
        <p:nvPicPr>
          <p:cNvPr id="1342" name="Google Shape;1342;p162"/>
          <p:cNvPicPr preferRelativeResize="0"/>
          <p:nvPr/>
        </p:nvPicPr>
        <p:blipFill rotWithShape="1">
          <a:blip r:embed="rId3">
            <a:alphaModFix/>
          </a:blip>
          <a:srcRect b="0" l="0" r="0" t="0"/>
          <a:stretch/>
        </p:blipFill>
        <p:spPr>
          <a:xfrm>
            <a:off x="927100" y="2057400"/>
            <a:ext cx="7335838" cy="4068763"/>
          </a:xfrm>
          <a:prstGeom prst="rect">
            <a:avLst/>
          </a:prstGeom>
          <a:noFill/>
          <a:ln>
            <a:noFill/>
          </a:ln>
        </p:spPr>
      </p:pic>
      <p:sp>
        <p:nvSpPr>
          <p:cNvPr id="1343" name="Google Shape;1343;p162"/>
          <p:cNvSpPr txBox="1"/>
          <p:nvPr/>
        </p:nvSpPr>
        <p:spPr>
          <a:xfrm>
            <a:off x="1589088" y="1658938"/>
            <a:ext cx="6262687"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n=1                 n=2                  n=5                n=20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Contemporary">
  <a:themeElements>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Contemporary">
  <a:themeElements>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Contemporary">
  <a:themeElements>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Contemporary">
  <a:themeElements>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